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3" r:id="rId2"/>
    <p:sldId id="261" r:id="rId3"/>
    <p:sldId id="269" r:id="rId4"/>
    <p:sldId id="271" r:id="rId5"/>
    <p:sldId id="272" r:id="rId6"/>
    <p:sldId id="270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41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altLang="en-US"/>
              <a:t>Introduction to Measurement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altLang="en-US"/>
              <a:t>GTT - Design and Modeling Unit</a:t>
            </a:r>
          </a:p>
          <a:p>
            <a:r>
              <a:rPr lang="en-US" altLang="en-US"/>
              <a:t>Lesson 2 – Design Process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344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altLang="en-US"/>
              <a:t>Project Lead The Way, Inc.</a:t>
            </a:r>
          </a:p>
          <a:p>
            <a:r>
              <a:rPr lang="en-US" altLang="en-US"/>
              <a:t>Copyright 2007</a:t>
            </a:r>
          </a:p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34127DA-B61E-48FE-BAF0-0FF2F2D2277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709025"/>
            <a:ext cx="457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8656638"/>
            <a:ext cx="4746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14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altLang="en-US" sz="1000">
                <a:latin typeface="Arial" charset="0"/>
              </a:rPr>
              <a:t>Introduction to Measurement</a:t>
            </a:r>
          </a:p>
          <a:p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8940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altLang="en-US">
                <a:latin typeface="Arial" charset="0"/>
              </a:rPr>
              <a:t>GTT - Design and Modeling Unit</a:t>
            </a:r>
          </a:p>
          <a:p>
            <a:r>
              <a:rPr lang="en-US" altLang="en-US">
                <a:latin typeface="Arial" charset="0"/>
              </a:rPr>
              <a:t>Lesson 2 – Design Process</a:t>
            </a:r>
          </a:p>
          <a:p>
            <a:endParaRPr lang="en-US" alt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29718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altLang="en-US" sz="1000">
                <a:latin typeface="Arial" charset="0"/>
              </a:rPr>
              <a:t>Project Lead The Way, Inc.</a:t>
            </a:r>
          </a:p>
          <a:p>
            <a:r>
              <a:rPr lang="en-US" altLang="en-US" sz="1000">
                <a:latin typeface="Arial" charset="0"/>
              </a:rPr>
              <a:t>Copyright 2007</a:t>
            </a:r>
          </a:p>
          <a:p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C29319C-8A94-4C5C-AB84-D9D7989DB9B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656638"/>
            <a:ext cx="4746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709025"/>
            <a:ext cx="457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5781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62E571-AB6F-4E08-9AAA-6EA3C5AAC67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27" name="Picture 7" descr="j0174175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FE4C4-C39F-422D-9D19-55B1F684A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6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F172B-EB94-4211-AB4B-57E47BFBA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57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66E8C8-EFCF-4EDA-87EF-E6557ACB0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06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B2B39-6620-452E-9221-2607E9269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73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A1F5A-95F5-47BF-81B2-D6A92E936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1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6866B-1ECF-45C3-AE49-A8B72AA901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05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D3FDD-3CB9-4808-9221-EADA49631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39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5B0DC-B707-4EEF-9B6D-3E7F640EA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99A1C-2C02-4C54-B668-D021FE934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99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4783F-8A84-4875-BB65-4F990D0F6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6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B7BF-96AF-43D8-8C76-BEA4AD253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8D347AC2-6D0A-43EB-8010-E64FEC4810D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2944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j0174175"/>
          <p:cNvPicPr>
            <a:picLocks noChangeAspect="1" noChangeArrowheads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7" name="Picture 11" descr="c8ae0001[1]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51575"/>
            <a:ext cx="557213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6x4_Gtt_Log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6225"/>
            <a:ext cx="5486400" cy="376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0" name="Picture 18" descr="j017417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419600" y="3048000"/>
            <a:ext cx="35814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410200" y="3657600"/>
            <a:ext cx="1468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b="0">
                <a:solidFill>
                  <a:schemeClr val="tx1"/>
                </a:solidFill>
                <a:latin typeface="Times New Roman" pitchFamily="18" charset="0"/>
              </a:rPr>
              <a:t>Step 1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60525" y="2990850"/>
            <a:ext cx="1211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chemeClr val="tx1"/>
                </a:solidFill>
                <a:latin typeface="Times New Roman" pitchFamily="18" charset="0"/>
              </a:rPr>
              <a:t>Step 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2057400"/>
            <a:ext cx="1211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chemeClr val="tx1"/>
                </a:solidFill>
                <a:latin typeface="Times New Roman" pitchFamily="18" charset="0"/>
              </a:rPr>
              <a:t>Step 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0" y="3733800"/>
            <a:ext cx="3175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3399"/>
                </a:solidFill>
                <a:latin typeface="Times New Roman" pitchFamily="18" charset="0"/>
              </a:rPr>
              <a:t>Find Denominator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3414713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3399"/>
                </a:solidFill>
                <a:latin typeface="Times New Roman" pitchFamily="18" charset="0"/>
              </a:rPr>
              <a:t>Count whole inches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648200" y="2057400"/>
            <a:ext cx="279082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3399"/>
                </a:solidFill>
                <a:latin typeface="Times New Roman" pitchFamily="18" charset="0"/>
              </a:rPr>
              <a:t>Find Numerator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05200" y="5486400"/>
            <a:ext cx="1211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chemeClr val="tx1"/>
                </a:solidFill>
                <a:latin typeface="Times New Roman" pitchFamily="18" charset="0"/>
              </a:rPr>
              <a:t>Step 4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05000" y="5486400"/>
            <a:ext cx="490537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3399"/>
                </a:solidFill>
                <a:latin typeface="Times New Roman" pitchFamily="18" charset="0"/>
              </a:rPr>
              <a:t>Reduce fraction, if necessary</a:t>
            </a:r>
          </a:p>
        </p:txBody>
      </p:sp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1447800" y="474663"/>
            <a:ext cx="2238375" cy="14303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utoUpdateAnimBg="0"/>
      <p:bldP spid="13316" grpId="0" autoUpdateAnimBg="0"/>
      <p:bldP spid="13317" grpId="0" autoUpdateAnimBg="0"/>
      <p:bldP spid="13318" grpId="0" animBg="1" autoUpdateAnimBg="0"/>
      <p:bldP spid="13319" grpId="0" animBg="1" autoUpdateAnimBg="0"/>
      <p:bldP spid="13320" grpId="0" animBg="1" autoUpdateAnimBg="0"/>
      <p:bldP spid="13325" grpId="0" autoUpdateAnimBg="0"/>
      <p:bldP spid="13327" grpId="0" animBg="1" autoUpdateAnimBg="0"/>
      <p:bldP spid="133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12" name="Picture 44" descr="j017417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228600" y="1219200"/>
            <a:ext cx="4800600" cy="2362200"/>
            <a:chOff x="672" y="1344"/>
            <a:chExt cx="3024" cy="1488"/>
          </a:xfrm>
        </p:grpSpPr>
        <p:sp>
          <p:nvSpPr>
            <p:cNvPr id="7210" name="AutoShape 42"/>
            <p:cNvSpPr>
              <a:spLocks noChangeArrowheads="1"/>
            </p:cNvSpPr>
            <p:nvPr/>
          </p:nvSpPr>
          <p:spPr bwMode="auto">
            <a:xfrm>
              <a:off x="672" y="1344"/>
              <a:ext cx="3024" cy="1488"/>
            </a:xfrm>
            <a:prstGeom prst="wedgeEllipseCallout">
              <a:avLst>
                <a:gd name="adj1" fmla="val 27875"/>
                <a:gd name="adj2" fmla="val 6935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1140" y="1596"/>
              <a:ext cx="21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4000" b="0">
                  <a:solidFill>
                    <a:srgbClr val="FF3399"/>
                  </a:solidFill>
                  <a:latin typeface="Arial" charset="0"/>
                </a:rPr>
                <a:t>It’s all about</a:t>
              </a:r>
            </a:p>
            <a:p>
              <a:pPr algn="ctr" eaLnBrk="1" hangingPunct="1"/>
              <a:r>
                <a:rPr lang="en-US" altLang="en-US" sz="4000" b="0">
                  <a:solidFill>
                    <a:srgbClr val="FF3399"/>
                  </a:solidFill>
                  <a:latin typeface="Arial" charset="0"/>
                </a:rPr>
                <a:t>Measurement!</a:t>
              </a:r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219200" y="44958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chemeClr val="tx1"/>
                </a:solidFill>
                <a:latin typeface="Arial" charset="0"/>
              </a:rPr>
              <a:t>Developing Measurement Concepts and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 sz="5400">
                <a:solidFill>
                  <a:schemeClr val="accent2"/>
                </a:solidFill>
              </a:rPr>
              <a:t>What is Measurement?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count of how many units are needed to fill, cover, or match </a:t>
            </a:r>
            <a:r>
              <a:rPr lang="en-US" altLang="en-US">
                <a:solidFill>
                  <a:srgbClr val="FF3399"/>
                </a:solidFill>
              </a:rPr>
              <a:t>the attribute</a:t>
            </a:r>
            <a:r>
              <a:rPr lang="en-US" altLang="en-US"/>
              <a:t> of an object (such as length, width, volume, weight, area) being measured.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example, to measure </a:t>
            </a:r>
            <a:r>
              <a:rPr lang="en-US" altLang="en-US">
                <a:solidFill>
                  <a:srgbClr val="FF3399"/>
                </a:solidFill>
              </a:rPr>
              <a:t>weight</a:t>
            </a:r>
            <a:r>
              <a:rPr lang="en-US" altLang="en-US"/>
              <a:t>, which is a pull of gravity or a force, the weight of the object might first be applied to a spring. Then the comparison is made by finding out how many </a:t>
            </a:r>
            <a:r>
              <a:rPr lang="en-US" altLang="en-US">
                <a:solidFill>
                  <a:srgbClr val="FF3399"/>
                </a:solidFill>
              </a:rPr>
              <a:t>units of weight</a:t>
            </a:r>
            <a:r>
              <a:rPr lang="en-US" altLang="en-US"/>
              <a:t> produce the same effect on the spring.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00CC66"/>
                </a:solidFill>
              </a:rPr>
              <a:t>Units…</a:t>
            </a:r>
            <a:br>
              <a:rPr lang="en-US" altLang="en-US" sz="5400">
                <a:solidFill>
                  <a:srgbClr val="00CC66"/>
                </a:solidFill>
              </a:rPr>
            </a:br>
            <a:r>
              <a:rPr lang="en-US" altLang="en-US" sz="5400">
                <a:solidFill>
                  <a:srgbClr val="00CC66"/>
                </a:solidFill>
              </a:rPr>
              <a:t>just what are they?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6858000" cy="4449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A </a:t>
            </a:r>
            <a:r>
              <a:rPr lang="en-US" altLang="en-US" sz="2800">
                <a:solidFill>
                  <a:srgbClr val="FF3399"/>
                </a:solidFill>
              </a:rPr>
              <a:t>unit</a:t>
            </a:r>
            <a:r>
              <a:rPr lang="en-US" altLang="en-US" sz="2800"/>
              <a:t> is a constant amount that is used to give value to the </a:t>
            </a:r>
            <a:r>
              <a:rPr lang="en-US" altLang="en-US" sz="2800">
                <a:solidFill>
                  <a:srgbClr val="FF3399"/>
                </a:solidFill>
              </a:rPr>
              <a:t>attribute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Most people think of using rulers when they speak about measuring. Rulers, scales, protractors, or clocks are devices that make the filling or covering process easier.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Units can be anything, as long as they are a consistent size and used in a consistent manner. </a:t>
            </a:r>
          </a:p>
        </p:txBody>
      </p:sp>
      <p:pic>
        <p:nvPicPr>
          <p:cNvPr id="21508" name="Picture 4" descr="iigzfhnq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5181600"/>
            <a:ext cx="609600" cy="966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3399"/>
                </a:solidFill>
              </a:rPr>
              <a:t>Units</a:t>
            </a:r>
            <a:r>
              <a:rPr lang="en-US" altLang="en-US"/>
              <a:t> can be any of these, as long as you are consistent…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19400" y="31242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90000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2286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Attribute: </a:t>
            </a:r>
            <a:r>
              <a:rPr lang="en-US" altLang="en-US" sz="2000" b="0">
                <a:solidFill>
                  <a:srgbClr val="FF3399"/>
                </a:solidFill>
                <a:latin typeface="Arial" charset="0"/>
              </a:rPr>
              <a:t>Width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Units: straws, toothpicks, pencils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b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How many units of width </a:t>
            </a:r>
            <a:r>
              <a:rPr lang="en-US" altLang="en-US" sz="2000" b="0">
                <a:solidFill>
                  <a:srgbClr val="FF3399"/>
                </a:solidFill>
                <a:latin typeface="Arial" charset="0"/>
              </a:rPr>
              <a:t>cover</a:t>
            </a: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 the height of the box?</a:t>
            </a:r>
          </a:p>
        </p:txBody>
      </p:sp>
      <p:grpSp>
        <p:nvGrpSpPr>
          <p:cNvPr id="22546" name="Group 18"/>
          <p:cNvGrpSpPr>
            <a:grpSpLocks/>
          </p:cNvGrpSpPr>
          <p:nvPr/>
        </p:nvGrpSpPr>
        <p:grpSpPr bwMode="auto">
          <a:xfrm rot="428975">
            <a:off x="2894013" y="4808538"/>
            <a:ext cx="1676400" cy="152400"/>
            <a:chOff x="1872" y="3024"/>
            <a:chExt cx="960" cy="96"/>
          </a:xfrm>
        </p:grpSpPr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872" y="3024"/>
              <a:ext cx="96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2064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2256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244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2640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905000" y="49530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743200" y="51816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410200" y="1447800"/>
            <a:ext cx="3048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Attribute: </a:t>
            </a:r>
            <a:r>
              <a:rPr lang="en-US" altLang="en-US" sz="2000" b="0">
                <a:solidFill>
                  <a:srgbClr val="FF3399"/>
                </a:solidFill>
                <a:latin typeface="Arial" charset="0"/>
              </a:rPr>
              <a:t>Area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Units: squares of paper, tiles, squares of wood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705600" y="3505200"/>
            <a:ext cx="2133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Attribute: </a:t>
            </a:r>
            <a:r>
              <a:rPr lang="en-US" altLang="en-US" sz="2000" b="0">
                <a:solidFill>
                  <a:srgbClr val="FF3399"/>
                </a:solidFill>
                <a:latin typeface="Arial" charset="0"/>
              </a:rPr>
              <a:t>Volume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Units: Cups of beans, candy, water, or rice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990600" y="5670550"/>
            <a:ext cx="716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Note: These Units shown here are informal. Formal units or common standard units, would be devices such as rulers, protractors, or weights.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49" grpId="0"/>
      <p:bldP spid="225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>
                <a:solidFill>
                  <a:schemeClr val="accent1"/>
                </a:solidFill>
              </a:rPr>
              <a:t>To Measure Something…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One must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Decide on the attribute to be measured</a:t>
            </a:r>
          </a:p>
          <a:p>
            <a:pPr marL="1371600" lvl="2" indent="-457200">
              <a:buFontTx/>
              <a:buChar char="–"/>
            </a:pPr>
            <a:r>
              <a:rPr lang="en-US" altLang="en-US"/>
              <a:t>The length, the height, or the weight, etc.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Select a unit that has that attribute</a:t>
            </a:r>
          </a:p>
          <a:p>
            <a:pPr marL="1371600" lvl="2" indent="-457200">
              <a:buFontTx/>
              <a:buChar char="–"/>
            </a:pPr>
            <a:r>
              <a:rPr lang="en-US" altLang="en-US"/>
              <a:t>inches, feet, pounds, etc.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Compare the units by filling, covering, matching, or some other method, with the attribute of the object being measured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j017417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542925" y="590550"/>
            <a:ext cx="6848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Measurement Systems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3232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0">
                <a:solidFill>
                  <a:srgbClr val="00CC66"/>
                </a:solidFill>
                <a:latin typeface="Arial Black" pitchFamily="34" charset="0"/>
              </a:rPr>
              <a:t>English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81600" y="4191000"/>
            <a:ext cx="2849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0">
                <a:solidFill>
                  <a:srgbClr val="FF0000"/>
                </a:solidFill>
                <a:latin typeface="Arial Black" pitchFamily="34" charset="0"/>
              </a:rPr>
              <a:t>Metric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There are two types of measurement systems: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8" grpId="0" autoUpdateAnimBg="0"/>
      <p:bldP spid="1638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5" name="Picture 25" descr="j017417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95400" y="457200"/>
            <a:ext cx="6575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0">
                <a:solidFill>
                  <a:srgbClr val="00CC66"/>
                </a:solidFill>
                <a:latin typeface="Arial Black" pitchFamily="34" charset="0"/>
              </a:rPr>
              <a:t>English System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171575" y="1905000"/>
            <a:ext cx="2173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0">
                <a:solidFill>
                  <a:srgbClr val="FF0000"/>
                </a:solidFill>
                <a:latin typeface="Times New Roman" pitchFamily="18" charset="0"/>
              </a:rPr>
              <a:t>Inches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0" y="1905000"/>
            <a:ext cx="3019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0">
                <a:solidFill>
                  <a:srgbClr val="FF0000"/>
                </a:solidFill>
                <a:latin typeface="Times New Roman" pitchFamily="18" charset="0"/>
              </a:rPr>
              <a:t>Fractions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6629400" y="3276600"/>
            <a:ext cx="762000" cy="641350"/>
            <a:chOff x="3504" y="2112"/>
            <a:chExt cx="480" cy="404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600" y="211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600" b="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H="1">
              <a:off x="3504" y="2160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6629400" y="4191000"/>
            <a:ext cx="762000" cy="641350"/>
            <a:chOff x="3446" y="2524"/>
            <a:chExt cx="480" cy="404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542" y="2524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600" b="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3446" y="259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6629400" y="5181600"/>
            <a:ext cx="762000" cy="641350"/>
            <a:chOff x="3577" y="3244"/>
            <a:chExt cx="480" cy="404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686" y="3244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600" b="0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>
              <a:off x="3577" y="3264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6629400" y="5943600"/>
            <a:ext cx="777875" cy="641350"/>
            <a:chOff x="3552" y="3868"/>
            <a:chExt cx="490" cy="404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3600" y="3868"/>
              <a:ext cx="4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600" b="0">
                  <a:solidFill>
                    <a:schemeClr val="tx1"/>
                  </a:solidFill>
                  <a:latin typeface="Times New Roman" pitchFamily="18" charset="0"/>
                </a:rPr>
                <a:t>16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>
              <a:off x="3552" y="3911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304800" y="4127500"/>
            <a:ext cx="4876800" cy="3810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¼                             ¾      </a:t>
            </a:r>
          </a:p>
        </p:txBody>
      </p: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304800" y="3276600"/>
            <a:ext cx="4876800" cy="3810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The Whole Inch</a:t>
            </a: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307975" y="3657600"/>
            <a:ext cx="4876800" cy="469900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First Half	  Second Half</a:t>
            </a:r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304800" y="4495800"/>
            <a:ext cx="48768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0" baseline="30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n-US" altLang="en-US" sz="2400" b="0" baseline="-25000">
                <a:solidFill>
                  <a:schemeClr val="tx1"/>
                </a:solidFill>
                <a:latin typeface="Times New Roman" pitchFamily="18" charset="0"/>
              </a:rPr>
              <a:t>8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            </a:t>
            </a:r>
            <a:r>
              <a:rPr lang="en-US" altLang="en-US" sz="2400" b="0" baseline="3000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n-US" altLang="en-US" sz="2400" b="0" baseline="-25000">
                <a:solidFill>
                  <a:schemeClr val="tx1"/>
                </a:solidFill>
                <a:latin typeface="Times New Roman" pitchFamily="18" charset="0"/>
              </a:rPr>
              <a:t>8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            </a:t>
            </a:r>
            <a:r>
              <a:rPr lang="en-US" altLang="en-US" sz="2400" b="0" baseline="3000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n-US" altLang="en-US" sz="2400" b="0" baseline="-25000">
                <a:solidFill>
                  <a:schemeClr val="tx1"/>
                </a:solidFill>
                <a:latin typeface="Times New Roman" pitchFamily="18" charset="0"/>
              </a:rPr>
              <a:t>8 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            </a:t>
            </a:r>
            <a:r>
              <a:rPr lang="en-US" altLang="en-US" sz="2400" b="0" baseline="30000">
                <a:solidFill>
                  <a:schemeClr val="tx1"/>
                </a:solidFill>
                <a:latin typeface="Times New Roman" pitchFamily="18" charset="0"/>
              </a:rPr>
              <a:t>7</a:t>
            </a:r>
            <a:r>
              <a:rPr lang="en-US" altLang="en-US" sz="2400" b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n-US" altLang="en-US" sz="2400" b="0" baseline="-25000">
                <a:solidFill>
                  <a:schemeClr val="tx1"/>
                </a:solidFill>
                <a:latin typeface="Times New Roman" pitchFamily="18" charset="0"/>
              </a:rPr>
              <a:t>8      </a:t>
            </a:r>
          </a:p>
        </p:txBody>
      </p:sp>
      <p:grpSp>
        <p:nvGrpSpPr>
          <p:cNvPr id="10323" name="Group 83"/>
          <p:cNvGrpSpPr>
            <a:grpSpLocks/>
          </p:cNvGrpSpPr>
          <p:nvPr/>
        </p:nvGrpSpPr>
        <p:grpSpPr bwMode="auto">
          <a:xfrm>
            <a:off x="304800" y="4876800"/>
            <a:ext cx="4876800" cy="1066800"/>
            <a:chOff x="480" y="3024"/>
            <a:chExt cx="3072" cy="672"/>
          </a:xfrm>
        </p:grpSpPr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480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672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864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>
              <a:off x="1056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>
              <a:off x="1248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>
              <a:off x="1440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90"/>
            <p:cNvSpPr>
              <a:spLocks noChangeArrowheads="1"/>
            </p:cNvSpPr>
            <p:nvPr/>
          </p:nvSpPr>
          <p:spPr bwMode="auto">
            <a:xfrm>
              <a:off x="1632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Rectangle 91"/>
            <p:cNvSpPr>
              <a:spLocks noChangeArrowheads="1"/>
            </p:cNvSpPr>
            <p:nvPr/>
          </p:nvSpPr>
          <p:spPr bwMode="auto">
            <a:xfrm>
              <a:off x="1824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92"/>
            <p:cNvSpPr>
              <a:spLocks noChangeArrowheads="1"/>
            </p:cNvSpPr>
            <p:nvPr/>
          </p:nvSpPr>
          <p:spPr bwMode="auto">
            <a:xfrm>
              <a:off x="2016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2208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2400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2592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2784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97"/>
            <p:cNvSpPr>
              <a:spLocks noChangeArrowheads="1"/>
            </p:cNvSpPr>
            <p:nvPr/>
          </p:nvSpPr>
          <p:spPr bwMode="auto">
            <a:xfrm>
              <a:off x="2976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98"/>
            <p:cNvSpPr>
              <a:spLocks noChangeArrowheads="1"/>
            </p:cNvSpPr>
            <p:nvPr/>
          </p:nvSpPr>
          <p:spPr bwMode="auto">
            <a:xfrm>
              <a:off x="3168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Rectangle 99"/>
            <p:cNvSpPr>
              <a:spLocks noChangeArrowheads="1"/>
            </p:cNvSpPr>
            <p:nvPr/>
          </p:nvSpPr>
          <p:spPr bwMode="auto">
            <a:xfrm>
              <a:off x="3360" y="3024"/>
              <a:ext cx="192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0" name="Group 100"/>
          <p:cNvGrpSpPr>
            <a:grpSpLocks/>
          </p:cNvGrpSpPr>
          <p:nvPr/>
        </p:nvGrpSpPr>
        <p:grpSpPr bwMode="auto">
          <a:xfrm>
            <a:off x="304800" y="3276600"/>
            <a:ext cx="4876800" cy="2667000"/>
            <a:chOff x="1392" y="1920"/>
            <a:chExt cx="3072" cy="1680"/>
          </a:xfrm>
        </p:grpSpPr>
        <p:sp>
          <p:nvSpPr>
            <p:cNvPr id="10341" name="Line 101"/>
            <p:cNvSpPr>
              <a:spLocks noChangeShapeType="1"/>
            </p:cNvSpPr>
            <p:nvPr/>
          </p:nvSpPr>
          <p:spPr bwMode="auto">
            <a:xfrm>
              <a:off x="1392" y="3600"/>
              <a:ext cx="3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2" name="Group 102"/>
            <p:cNvGrpSpPr>
              <a:grpSpLocks/>
            </p:cNvGrpSpPr>
            <p:nvPr/>
          </p:nvGrpSpPr>
          <p:grpSpPr bwMode="auto">
            <a:xfrm>
              <a:off x="1392" y="1920"/>
              <a:ext cx="3072" cy="1680"/>
              <a:chOff x="1392" y="1920"/>
              <a:chExt cx="3072" cy="1680"/>
            </a:xfrm>
          </p:grpSpPr>
          <p:sp>
            <p:nvSpPr>
              <p:cNvPr id="10343" name="Line 103"/>
              <p:cNvSpPr>
                <a:spLocks noChangeShapeType="1"/>
              </p:cNvSpPr>
              <p:nvPr/>
            </p:nvSpPr>
            <p:spPr bwMode="auto">
              <a:xfrm>
                <a:off x="1392" y="1920"/>
                <a:ext cx="0" cy="16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Line 104"/>
              <p:cNvSpPr>
                <a:spLocks noChangeShapeType="1"/>
              </p:cNvSpPr>
              <p:nvPr/>
            </p:nvSpPr>
            <p:spPr bwMode="auto">
              <a:xfrm flipV="1">
                <a:off x="4464" y="1920"/>
                <a:ext cx="0" cy="16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Line 105"/>
              <p:cNvSpPr>
                <a:spLocks noChangeShapeType="1"/>
              </p:cNvSpPr>
              <p:nvPr/>
            </p:nvSpPr>
            <p:spPr bwMode="auto">
              <a:xfrm>
                <a:off x="2928" y="2160"/>
                <a:ext cx="0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Line 106"/>
              <p:cNvSpPr>
                <a:spLocks noChangeShapeType="1"/>
              </p:cNvSpPr>
              <p:nvPr/>
            </p:nvSpPr>
            <p:spPr bwMode="auto">
              <a:xfrm>
                <a:off x="2160" y="2448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Line 107"/>
              <p:cNvSpPr>
                <a:spLocks noChangeShapeType="1"/>
              </p:cNvSpPr>
              <p:nvPr/>
            </p:nvSpPr>
            <p:spPr bwMode="auto">
              <a:xfrm>
                <a:off x="3696" y="2448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Line 108"/>
              <p:cNvSpPr>
                <a:spLocks noChangeShapeType="1"/>
              </p:cNvSpPr>
              <p:nvPr/>
            </p:nvSpPr>
            <p:spPr bwMode="auto">
              <a:xfrm>
                <a:off x="1776" y="2688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Line 109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Line 110"/>
              <p:cNvSpPr>
                <a:spLocks noChangeShapeType="1"/>
              </p:cNvSpPr>
              <p:nvPr/>
            </p:nvSpPr>
            <p:spPr bwMode="auto">
              <a:xfrm>
                <a:off x="3312" y="2688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Line 111"/>
              <p:cNvSpPr>
                <a:spLocks noChangeShapeType="1"/>
              </p:cNvSpPr>
              <p:nvPr/>
            </p:nvSpPr>
            <p:spPr bwMode="auto">
              <a:xfrm>
                <a:off x="4080" y="2688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Line 112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Line 113"/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Line 114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Line 115"/>
              <p:cNvSpPr>
                <a:spLocks noChangeShapeType="1"/>
              </p:cNvSpPr>
              <p:nvPr/>
            </p:nvSpPr>
            <p:spPr bwMode="auto">
              <a:xfrm>
                <a:off x="2736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Line 116"/>
              <p:cNvSpPr>
                <a:spLocks noChangeShapeType="1"/>
              </p:cNvSpPr>
              <p:nvPr/>
            </p:nvSpPr>
            <p:spPr bwMode="auto">
              <a:xfrm>
                <a:off x="3120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Line 117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Line 118"/>
              <p:cNvSpPr>
                <a:spLocks noChangeShapeType="1"/>
              </p:cNvSpPr>
              <p:nvPr/>
            </p:nvSpPr>
            <p:spPr bwMode="auto">
              <a:xfrm>
                <a:off x="3888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Line 119"/>
              <p:cNvSpPr>
                <a:spLocks noChangeShapeType="1"/>
              </p:cNvSpPr>
              <p:nvPr/>
            </p:nvSpPr>
            <p:spPr bwMode="auto">
              <a:xfrm>
                <a:off x="4272" y="2928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304800" y="50292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3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 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7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 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9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13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 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altLang="en-US" sz="1800" baseline="30000">
                <a:solidFill>
                  <a:schemeClr val="bg1"/>
                </a:solidFill>
                <a:latin typeface="Times New Roman" pitchFamily="18" charset="0"/>
              </a:rPr>
              <a:t>15</a:t>
            </a:r>
            <a:r>
              <a:rPr lang="en-US" altLang="en-US" sz="180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altLang="en-US" sz="1800" baseline="-25000">
                <a:solidFill>
                  <a:schemeClr val="bg1"/>
                </a:solidFill>
                <a:latin typeface="Times New Roman" pitchFamily="18" charset="0"/>
              </a:rPr>
              <a:t>16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9" grpId="0" autoUpdateAnimBg="0"/>
      <p:bldP spid="10250" grpId="0" autoUpdateAnimBg="0"/>
      <p:bldP spid="10314" grpId="0" animBg="1"/>
      <p:bldP spid="10318" grpId="0" animBg="1"/>
      <p:bldP spid="10320" grpId="0" animBg="1"/>
      <p:bldP spid="103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1" name="Picture 27" descr="j017417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172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80010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Steps In Measuring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15494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00CC66"/>
                </a:solidFill>
                <a:latin typeface="Times New Roman" pitchFamily="18" charset="0"/>
              </a:rPr>
              <a:t>1. Find out how many parts the inches are divided into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338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solidFill>
                  <a:srgbClr val="FF0000"/>
                </a:solidFill>
                <a:latin typeface="Times New Roman" pitchFamily="18" charset="0"/>
              </a:rPr>
              <a:t>Count the spaces in 1 inch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solidFill>
                  <a:srgbClr val="FF0000"/>
                </a:solidFill>
                <a:latin typeface="Times New Roman" pitchFamily="18" charset="0"/>
              </a:rPr>
              <a:t>Denominator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" y="3149600"/>
            <a:ext cx="574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00CC66"/>
                </a:solidFill>
                <a:latin typeface="Times New Roman" pitchFamily="18" charset="0"/>
              </a:rPr>
              <a:t>2. Count the number of whole inches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308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solidFill>
                  <a:srgbClr val="FF0000"/>
                </a:solidFill>
                <a:latin typeface="Times New Roman" pitchFamily="18" charset="0"/>
              </a:rPr>
              <a:t>Write down the number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" y="4292600"/>
            <a:ext cx="851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00CC66"/>
                </a:solidFill>
                <a:latin typeface="Times New Roman" pitchFamily="18" charset="0"/>
              </a:rPr>
              <a:t>3. Count the number of spaces after the last whole inch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7200" y="4800600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solidFill>
                  <a:srgbClr val="FF0000"/>
                </a:solidFill>
                <a:latin typeface="Times New Roman" pitchFamily="18" charset="0"/>
              </a:rPr>
              <a:t>Numerator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6200" y="5435600"/>
            <a:ext cx="490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00CC66"/>
                </a:solidFill>
                <a:latin typeface="Times New Roman" pitchFamily="18" charset="0"/>
              </a:rPr>
              <a:t>4. Reduce fraction, if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1" grpId="0" autoUpdateAnimBg="0"/>
      <p:bldP spid="11273" grpId="0" autoUpdateAnimBg="0"/>
      <p:bldP spid="11275" grpId="0" autoUpdateAnimBg="0"/>
      <p:bldP spid="11276" grpId="0" autoUpdateAnimBg="0"/>
      <p:bldP spid="11278" grpId="0" autoUpdateAnimBg="0"/>
    </p:bldLst>
  </p:timing>
</p:sld>
</file>

<file path=ppt/theme/theme1.xml><?xml version="1.0" encoding="utf-8"?>
<a:theme xmlns:a="http://schemas.openxmlformats.org/drawingml/2006/main" name="PLTW General PowerPoint Template">
  <a:themeElements>
    <a:clrScheme name="PLTW General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TW General Power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LTW General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General PowerPoint Template</Template>
  <TotalTime>120</TotalTime>
  <Words>440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PLTW General PowerPoint Template</vt:lpstr>
      <vt:lpstr>PowerPoint Presentation</vt:lpstr>
      <vt:lpstr>PowerPoint Presentation</vt:lpstr>
      <vt:lpstr>What is Measurement?</vt:lpstr>
      <vt:lpstr>Units… just what are they?</vt:lpstr>
      <vt:lpstr>PowerPoint Presentation</vt:lpstr>
      <vt:lpstr>To Measure Something…</vt:lpstr>
      <vt:lpstr>PowerPoint Presentation</vt:lpstr>
      <vt:lpstr>PowerPoint Presentation</vt:lpstr>
      <vt:lpstr>PowerPoint Presentation</vt:lpstr>
      <vt:lpstr>PowerPoint Presentation</vt:lpstr>
    </vt:vector>
  </TitlesOfParts>
  <Company>PLTW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Measuremet</dc:title>
  <dc:subject>GTT - Design and Modeling Unit - Lesson 2 - Design Process</dc:subject>
  <dc:creator>Dave Simpson, Joanne Donnan, and Pam B.  Newberry</dc:creator>
  <cp:keywords>Measurement</cp:keywords>
  <cp:lastModifiedBy>Mike</cp:lastModifiedBy>
  <cp:revision>35</cp:revision>
  <dcterms:created xsi:type="dcterms:W3CDTF">2003-10-03T19:34:52Z</dcterms:created>
  <dcterms:modified xsi:type="dcterms:W3CDTF">2013-12-28T15:57:54Z</dcterms:modified>
</cp:coreProperties>
</file>