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notesMasterIdLst>
    <p:notesMasterId r:id="rId23"/>
  </p:notesMasterIdLst>
  <p:handoutMasterIdLst>
    <p:handoutMasterId r:id="rId24"/>
  </p:handoutMasterIdLst>
  <p:sldIdLst>
    <p:sldId id="539" r:id="rId2"/>
    <p:sldId id="462" r:id="rId3"/>
    <p:sldId id="541" r:id="rId4"/>
    <p:sldId id="542" r:id="rId5"/>
    <p:sldId id="559" r:id="rId6"/>
    <p:sldId id="560" r:id="rId7"/>
    <p:sldId id="558" r:id="rId8"/>
    <p:sldId id="561" r:id="rId9"/>
    <p:sldId id="543" r:id="rId10"/>
    <p:sldId id="544" r:id="rId11"/>
    <p:sldId id="545" r:id="rId12"/>
    <p:sldId id="546" r:id="rId13"/>
    <p:sldId id="547" r:id="rId14"/>
    <p:sldId id="554" r:id="rId15"/>
    <p:sldId id="548" r:id="rId16"/>
    <p:sldId id="549" r:id="rId17"/>
    <p:sldId id="550" r:id="rId18"/>
    <p:sldId id="551" r:id="rId19"/>
    <p:sldId id="552" r:id="rId20"/>
    <p:sldId id="556" r:id="rId21"/>
    <p:sldId id="553" r:id="rId22"/>
  </p:sldIdLst>
  <p:sldSz cx="9144000" cy="6858000" type="screen4x3"/>
  <p:notesSz cx="6858000" cy="9144000"/>
  <p:defaultTextStyle>
    <a:defPPr>
      <a:defRPr lang="en-US"/>
    </a:defPPr>
    <a:lvl1pPr algn="l" rtl="0" eaLnBrk="0" fontAlgn="base" hangingPunct="0">
      <a:spcBef>
        <a:spcPct val="0"/>
      </a:spcBef>
      <a:spcAft>
        <a:spcPct val="0"/>
      </a:spcAft>
      <a:defRPr sz="3800" b="1" kern="1200">
        <a:solidFill>
          <a:srgbClr val="003399"/>
        </a:solidFill>
        <a:latin typeface="Verdana" pitchFamily="34" charset="0"/>
        <a:ea typeface="+mn-ea"/>
        <a:cs typeface="+mn-cs"/>
      </a:defRPr>
    </a:lvl1pPr>
    <a:lvl2pPr marL="457200" algn="l" rtl="0" eaLnBrk="0" fontAlgn="base" hangingPunct="0">
      <a:spcBef>
        <a:spcPct val="0"/>
      </a:spcBef>
      <a:spcAft>
        <a:spcPct val="0"/>
      </a:spcAft>
      <a:defRPr sz="3800" b="1" kern="1200">
        <a:solidFill>
          <a:srgbClr val="003399"/>
        </a:solidFill>
        <a:latin typeface="Verdana" pitchFamily="34" charset="0"/>
        <a:ea typeface="+mn-ea"/>
        <a:cs typeface="+mn-cs"/>
      </a:defRPr>
    </a:lvl2pPr>
    <a:lvl3pPr marL="914400" algn="l" rtl="0" eaLnBrk="0" fontAlgn="base" hangingPunct="0">
      <a:spcBef>
        <a:spcPct val="0"/>
      </a:spcBef>
      <a:spcAft>
        <a:spcPct val="0"/>
      </a:spcAft>
      <a:defRPr sz="3800" b="1" kern="1200">
        <a:solidFill>
          <a:srgbClr val="003399"/>
        </a:solidFill>
        <a:latin typeface="Verdana" pitchFamily="34" charset="0"/>
        <a:ea typeface="+mn-ea"/>
        <a:cs typeface="+mn-cs"/>
      </a:defRPr>
    </a:lvl3pPr>
    <a:lvl4pPr marL="1371600" algn="l" rtl="0" eaLnBrk="0" fontAlgn="base" hangingPunct="0">
      <a:spcBef>
        <a:spcPct val="0"/>
      </a:spcBef>
      <a:spcAft>
        <a:spcPct val="0"/>
      </a:spcAft>
      <a:defRPr sz="3800" b="1" kern="1200">
        <a:solidFill>
          <a:srgbClr val="003399"/>
        </a:solidFill>
        <a:latin typeface="Verdana" pitchFamily="34" charset="0"/>
        <a:ea typeface="+mn-ea"/>
        <a:cs typeface="+mn-cs"/>
      </a:defRPr>
    </a:lvl4pPr>
    <a:lvl5pPr marL="1828800" algn="l" rtl="0" eaLnBrk="0" fontAlgn="base" hangingPunct="0">
      <a:spcBef>
        <a:spcPct val="0"/>
      </a:spcBef>
      <a:spcAft>
        <a:spcPct val="0"/>
      </a:spcAft>
      <a:defRPr sz="3800" b="1" kern="1200">
        <a:solidFill>
          <a:srgbClr val="003399"/>
        </a:solidFill>
        <a:latin typeface="Verdana" pitchFamily="34" charset="0"/>
        <a:ea typeface="+mn-ea"/>
        <a:cs typeface="+mn-cs"/>
      </a:defRPr>
    </a:lvl5pPr>
    <a:lvl6pPr marL="2286000" algn="l" defTabSz="914400" rtl="0" eaLnBrk="1" latinLnBrk="0" hangingPunct="1">
      <a:defRPr sz="3800" b="1" kern="1200">
        <a:solidFill>
          <a:srgbClr val="003399"/>
        </a:solidFill>
        <a:latin typeface="Verdana" pitchFamily="34" charset="0"/>
        <a:ea typeface="+mn-ea"/>
        <a:cs typeface="+mn-cs"/>
      </a:defRPr>
    </a:lvl6pPr>
    <a:lvl7pPr marL="2743200" algn="l" defTabSz="914400" rtl="0" eaLnBrk="1" latinLnBrk="0" hangingPunct="1">
      <a:defRPr sz="3800" b="1" kern="1200">
        <a:solidFill>
          <a:srgbClr val="003399"/>
        </a:solidFill>
        <a:latin typeface="Verdana" pitchFamily="34" charset="0"/>
        <a:ea typeface="+mn-ea"/>
        <a:cs typeface="+mn-cs"/>
      </a:defRPr>
    </a:lvl7pPr>
    <a:lvl8pPr marL="3200400" algn="l" defTabSz="914400" rtl="0" eaLnBrk="1" latinLnBrk="0" hangingPunct="1">
      <a:defRPr sz="3800" b="1" kern="1200">
        <a:solidFill>
          <a:srgbClr val="003399"/>
        </a:solidFill>
        <a:latin typeface="Verdana" pitchFamily="34" charset="0"/>
        <a:ea typeface="+mn-ea"/>
        <a:cs typeface="+mn-cs"/>
      </a:defRPr>
    </a:lvl8pPr>
    <a:lvl9pPr marL="3657600" algn="l" defTabSz="914400" rtl="0" eaLnBrk="1" latinLnBrk="0" hangingPunct="1">
      <a:defRPr sz="3800" b="1" kern="1200">
        <a:solidFill>
          <a:srgbClr val="003399"/>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CC"/>
    <a:srgbClr val="66CCFF"/>
    <a:srgbClr val="33CCFF"/>
    <a:srgbClr val="00FFFF"/>
    <a:srgbClr val="969696"/>
    <a:srgbClr val="996633"/>
    <a:srgbClr val="FF00FF"/>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160" autoAdjust="0"/>
    <p:restoredTop sz="95021" autoAdjust="0"/>
  </p:normalViewPr>
  <p:slideViewPr>
    <p:cSldViewPr snapToGrid="0">
      <p:cViewPr>
        <p:scale>
          <a:sx n="100" d="100"/>
          <a:sy n="100" d="100"/>
        </p:scale>
        <p:origin x="-2514" y="-330"/>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50" d="100"/>
        <a:sy n="50" d="100"/>
      </p:scale>
      <p:origin x="0" y="0"/>
    </p:cViewPr>
  </p:sorterViewPr>
  <p:notesViewPr>
    <p:cSldViewPr snapToGrid="0">
      <p:cViewPr>
        <p:scale>
          <a:sx n="75" d="100"/>
          <a:sy n="75" d="100"/>
        </p:scale>
        <p:origin x="-1518" y="-27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b="0">
                <a:solidFill>
                  <a:schemeClr val="tx1"/>
                </a:solidFill>
                <a:latin typeface="Arial" charset="0"/>
              </a:defRPr>
            </a:lvl1pPr>
          </a:lstStyle>
          <a:p>
            <a:r>
              <a:rPr lang="en-US"/>
              <a:t>Design Process Overview</a:t>
            </a:r>
          </a:p>
        </p:txBody>
      </p:sp>
      <p:sp>
        <p:nvSpPr>
          <p:cNvPr id="450568" name="Rectangle 8"/>
          <p:cNvSpPr>
            <a:spLocks noGrp="1" noChangeArrowheads="1"/>
          </p:cNvSpPr>
          <p:nvPr>
            <p:ph type="dt" sz="quarter" idx="1"/>
          </p:nvPr>
        </p:nvSpPr>
        <p:spPr bwMode="auto">
          <a:xfrm>
            <a:off x="3322638" y="0"/>
            <a:ext cx="3535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0">
                <a:solidFill>
                  <a:schemeClr val="tx1"/>
                </a:solidFill>
                <a:latin typeface="Arial" charset="0"/>
              </a:defRPr>
            </a:lvl1pPr>
          </a:lstStyle>
          <a:p>
            <a:r>
              <a:rPr lang="en-US"/>
              <a:t>Gateway To Technology</a:t>
            </a:r>
            <a:r>
              <a:rPr lang="en-US">
                <a:cs typeface="Arial" charset="0"/>
              </a:rPr>
              <a:t>®</a:t>
            </a:r>
            <a:endParaRPr lang="en-US" baseline="30000">
              <a:cs typeface="Arial" charset="0"/>
            </a:endParaRPr>
          </a:p>
          <a:p>
            <a:r>
              <a:rPr lang="en-US"/>
              <a:t>Design and Modeling Unit</a:t>
            </a:r>
          </a:p>
        </p:txBody>
      </p:sp>
      <p:sp>
        <p:nvSpPr>
          <p:cNvPr id="450569" name="Rectangle 9"/>
          <p:cNvSpPr>
            <a:spLocks noGrp="1" noChangeArrowheads="1"/>
          </p:cNvSpPr>
          <p:nvPr>
            <p:ph type="ftr" sz="quarter" idx="2"/>
          </p:nvPr>
        </p:nvSpPr>
        <p:spPr bwMode="auto">
          <a:xfrm>
            <a:off x="0" y="8534400"/>
            <a:ext cx="2971800" cy="60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000" b="0">
                <a:solidFill>
                  <a:schemeClr val="tx1"/>
                </a:solidFill>
                <a:latin typeface="Arial" charset="0"/>
                <a:cs typeface="Arial" charset="0"/>
              </a:defRPr>
            </a:lvl1pPr>
          </a:lstStyle>
          <a:p>
            <a:r>
              <a:rPr lang="en-US">
                <a:cs typeface="+mn-cs"/>
              </a:rPr>
              <a:t>Project Lead The Way</a:t>
            </a:r>
            <a:r>
              <a:rPr lang="en-US"/>
              <a:t>, Inc.</a:t>
            </a:r>
          </a:p>
          <a:p>
            <a:r>
              <a:rPr lang="en-US"/>
              <a:t>Copyright 2007</a:t>
            </a:r>
            <a:endParaRPr lang="en-US">
              <a:cs typeface="+mn-cs"/>
            </a:endParaRPr>
          </a:p>
        </p:txBody>
      </p:sp>
      <p:sp>
        <p:nvSpPr>
          <p:cNvPr id="450570" name="Rectangle 10"/>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F9DA337D-96C7-47DF-BD3C-FA0B80270A4C}" type="slidenum">
              <a:rPr lang="en-US"/>
              <a:pPr/>
              <a:t>‹#›</a:t>
            </a:fld>
            <a:endParaRPr lang="en-US"/>
          </a:p>
        </p:txBody>
      </p:sp>
      <p:pic>
        <p:nvPicPr>
          <p:cNvPr id="450574" name="Picture 14"/>
          <p:cNvPicPr>
            <a:picLocks noChangeAspect="1" noChangeArrowheads="1"/>
          </p:cNvPicPr>
          <p:nvPr/>
        </p:nvPicPr>
        <p:blipFill>
          <a:blip r:embed="rId2" cstate="print">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6192838" y="8610600"/>
            <a:ext cx="474662" cy="487363"/>
          </a:xfrm>
          <a:prstGeom prst="rect">
            <a:avLst/>
          </a:prstGeom>
          <a:noFill/>
          <a:ln>
            <a:noFill/>
          </a:ln>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575" name="Picture 15" descr="1x1"/>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41950" y="8686800"/>
            <a:ext cx="666750"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30866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b="0">
                <a:solidFill>
                  <a:schemeClr val="tx1"/>
                </a:solidFill>
                <a:latin typeface="Arial" charset="0"/>
              </a:defRPr>
            </a:lvl1pPr>
          </a:lstStyle>
          <a:p>
            <a:r>
              <a:rPr lang="en-US"/>
              <a:t>Design Process Overview</a:t>
            </a:r>
          </a:p>
        </p:txBody>
      </p:sp>
      <p:sp>
        <p:nvSpPr>
          <p:cNvPr id="143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370" name="Rectangle 10"/>
          <p:cNvSpPr>
            <a:spLocks noGrp="1" noChangeArrowheads="1"/>
          </p:cNvSpPr>
          <p:nvPr>
            <p:ph type="dt" idx="1"/>
          </p:nvPr>
        </p:nvSpPr>
        <p:spPr bwMode="auto">
          <a:xfrm>
            <a:off x="3352800" y="0"/>
            <a:ext cx="3503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0">
                <a:solidFill>
                  <a:schemeClr val="tx1"/>
                </a:solidFill>
                <a:latin typeface="Arial" charset="0"/>
              </a:defRPr>
            </a:lvl1pPr>
          </a:lstStyle>
          <a:p>
            <a:r>
              <a:rPr lang="en-US"/>
              <a:t>Gateway To Technology</a:t>
            </a:r>
            <a:r>
              <a:rPr lang="en-US">
                <a:cs typeface="Arial" charset="0"/>
              </a:rPr>
              <a:t>®</a:t>
            </a:r>
            <a:endParaRPr lang="en-US" sz="900" baseline="30000">
              <a:cs typeface="Arial" charset="0"/>
            </a:endParaRPr>
          </a:p>
          <a:p>
            <a:r>
              <a:rPr lang="en-US"/>
              <a:t>Design and Modeling Unit</a:t>
            </a:r>
          </a:p>
        </p:txBody>
      </p:sp>
      <p:sp>
        <p:nvSpPr>
          <p:cNvPr id="143371" name="Rectangle 11"/>
          <p:cNvSpPr>
            <a:spLocks noGrp="1" noChangeArrowheads="1"/>
          </p:cNvSpPr>
          <p:nvPr>
            <p:ph type="ftr" sz="quarter" idx="4"/>
          </p:nvPr>
        </p:nvSpPr>
        <p:spPr bwMode="auto">
          <a:xfrm>
            <a:off x="0" y="8534400"/>
            <a:ext cx="2971800" cy="60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000" b="0">
                <a:solidFill>
                  <a:schemeClr val="tx1"/>
                </a:solidFill>
                <a:latin typeface="Arial" charset="0"/>
                <a:cs typeface="Arial" charset="0"/>
              </a:defRPr>
            </a:lvl1pPr>
          </a:lstStyle>
          <a:p>
            <a:r>
              <a:rPr lang="en-US">
                <a:cs typeface="+mn-cs"/>
              </a:rPr>
              <a:t>Project Lead The Way</a:t>
            </a:r>
            <a:r>
              <a:rPr lang="en-US"/>
              <a:t>, Inc.</a:t>
            </a:r>
            <a:endParaRPr lang="en-US" baseline="30000"/>
          </a:p>
          <a:p>
            <a:r>
              <a:rPr lang="en-US"/>
              <a:t>Copyright 2007</a:t>
            </a:r>
            <a:endParaRPr lang="en-US">
              <a:cs typeface="+mn-cs"/>
            </a:endParaRPr>
          </a:p>
        </p:txBody>
      </p:sp>
      <p:sp>
        <p:nvSpPr>
          <p:cNvPr id="143372" name="Rectangle 12"/>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6E69E8DF-33D2-4D41-8648-8DD4FAFB8146}" type="slidenum">
              <a:rPr lang="en-US"/>
              <a:pPr/>
              <a:t>‹#›</a:t>
            </a:fld>
            <a:endParaRPr lang="en-US"/>
          </a:p>
        </p:txBody>
      </p:sp>
      <p:pic>
        <p:nvPicPr>
          <p:cNvPr id="143375" name="Picture 15"/>
          <p:cNvPicPr>
            <a:picLocks noChangeAspect="1" noChangeArrowheads="1"/>
          </p:cNvPicPr>
          <p:nvPr/>
        </p:nvPicPr>
        <p:blipFill>
          <a:blip r:embed="rId2">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6091238" y="8610600"/>
            <a:ext cx="474662" cy="487363"/>
          </a:xfrm>
          <a:prstGeom prst="rect">
            <a:avLst/>
          </a:prstGeom>
          <a:noFill/>
          <a:ln>
            <a:noFill/>
          </a:ln>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76" name="Picture 16" descr="1x1"/>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41950" y="8686800"/>
            <a:ext cx="666750"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7439916"/>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Design Process Overview</a:t>
            </a:r>
          </a:p>
        </p:txBody>
      </p:sp>
      <p:sp>
        <p:nvSpPr>
          <p:cNvPr id="5" name="Rectangle 10"/>
          <p:cNvSpPr>
            <a:spLocks noGrp="1" noChangeArrowheads="1"/>
          </p:cNvSpPr>
          <p:nvPr>
            <p:ph type="dt" idx="1"/>
          </p:nvPr>
        </p:nvSpPr>
        <p:spPr>
          <a:ln/>
        </p:spPr>
        <p:txBody>
          <a:bodyPr/>
          <a:lstStyle/>
          <a:p>
            <a:r>
              <a:rPr lang="en-US"/>
              <a:t>Gateway To Technology</a:t>
            </a:r>
            <a:r>
              <a:rPr lang="en-US">
                <a:cs typeface="Arial" charset="0"/>
              </a:rPr>
              <a:t>®</a:t>
            </a:r>
            <a:endParaRPr lang="en-US" sz="900" baseline="30000">
              <a:cs typeface="Arial" charset="0"/>
            </a:endParaRPr>
          </a:p>
          <a:p>
            <a:r>
              <a:rPr lang="en-US"/>
              <a:t>Design and Modeling Unit</a:t>
            </a:r>
          </a:p>
        </p:txBody>
      </p:sp>
      <p:sp>
        <p:nvSpPr>
          <p:cNvPr id="6" name="Rectangle 11"/>
          <p:cNvSpPr>
            <a:spLocks noGrp="1" noChangeArrowheads="1"/>
          </p:cNvSpPr>
          <p:nvPr>
            <p:ph type="ftr" sz="quarter" idx="4"/>
          </p:nvPr>
        </p:nvSpPr>
        <p:spPr>
          <a:ln/>
        </p:spPr>
        <p:txBody>
          <a:bodyPr/>
          <a:lstStyle/>
          <a:p>
            <a:r>
              <a:rPr lang="en-US"/>
              <a:t>Project Lead The Way, Inc.</a:t>
            </a:r>
            <a:endParaRPr lang="en-US" baseline="30000"/>
          </a:p>
          <a:p>
            <a:r>
              <a:rPr lang="en-US"/>
              <a:t>Copyright 2007</a:t>
            </a:r>
          </a:p>
        </p:txBody>
      </p:sp>
      <p:sp>
        <p:nvSpPr>
          <p:cNvPr id="7" name="Rectangle 12"/>
          <p:cNvSpPr>
            <a:spLocks noGrp="1" noChangeArrowheads="1"/>
          </p:cNvSpPr>
          <p:nvPr>
            <p:ph type="sldNum" sz="quarter" idx="5"/>
          </p:nvPr>
        </p:nvSpPr>
        <p:spPr>
          <a:ln/>
        </p:spPr>
        <p:txBody>
          <a:bodyPr/>
          <a:lstStyle/>
          <a:p>
            <a:fld id="{080ED6B1-6806-477C-B72A-9B75294A8032}" type="slidenum">
              <a:rPr lang="en-US"/>
              <a:pPr/>
              <a:t>1</a:t>
            </a:fld>
            <a:endParaRPr lang="en-US"/>
          </a:p>
        </p:txBody>
      </p:sp>
      <p:sp>
        <p:nvSpPr>
          <p:cNvPr id="699394" name="Rectangle 2"/>
          <p:cNvSpPr>
            <a:spLocks noGrp="1" noRot="1" noChangeAspect="1" noChangeArrowheads="1" noTextEdit="1"/>
          </p:cNvSpPr>
          <p:nvPr>
            <p:ph type="sldImg"/>
          </p:nvPr>
        </p:nvSpPr>
        <p:spPr>
          <a:ln/>
        </p:spPr>
      </p:sp>
      <p:sp>
        <p:nvSpPr>
          <p:cNvPr id="69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Design Process Overview</a:t>
            </a:r>
          </a:p>
        </p:txBody>
      </p:sp>
      <p:sp>
        <p:nvSpPr>
          <p:cNvPr id="5" name="Rectangle 10"/>
          <p:cNvSpPr>
            <a:spLocks noGrp="1" noChangeArrowheads="1"/>
          </p:cNvSpPr>
          <p:nvPr>
            <p:ph type="dt" idx="1"/>
          </p:nvPr>
        </p:nvSpPr>
        <p:spPr>
          <a:ln/>
        </p:spPr>
        <p:txBody>
          <a:bodyPr/>
          <a:lstStyle/>
          <a:p>
            <a:r>
              <a:rPr lang="en-US"/>
              <a:t>Gateway To Technology</a:t>
            </a:r>
            <a:r>
              <a:rPr lang="en-US">
                <a:cs typeface="Arial" charset="0"/>
              </a:rPr>
              <a:t>®</a:t>
            </a:r>
            <a:endParaRPr lang="en-US" sz="900" baseline="30000">
              <a:cs typeface="Arial" charset="0"/>
            </a:endParaRPr>
          </a:p>
          <a:p>
            <a:r>
              <a:rPr lang="en-US"/>
              <a:t>Design and Modeling Unit</a:t>
            </a:r>
          </a:p>
        </p:txBody>
      </p:sp>
      <p:sp>
        <p:nvSpPr>
          <p:cNvPr id="6" name="Rectangle 11"/>
          <p:cNvSpPr>
            <a:spLocks noGrp="1" noChangeArrowheads="1"/>
          </p:cNvSpPr>
          <p:nvPr>
            <p:ph type="ftr" sz="quarter" idx="4"/>
          </p:nvPr>
        </p:nvSpPr>
        <p:spPr>
          <a:ln/>
        </p:spPr>
        <p:txBody>
          <a:bodyPr/>
          <a:lstStyle/>
          <a:p>
            <a:r>
              <a:rPr lang="en-US"/>
              <a:t>Project Lead The Way, Inc.</a:t>
            </a:r>
            <a:endParaRPr lang="en-US" baseline="30000"/>
          </a:p>
          <a:p>
            <a:r>
              <a:rPr lang="en-US"/>
              <a:t>Copyright 2007</a:t>
            </a:r>
          </a:p>
        </p:txBody>
      </p:sp>
      <p:sp>
        <p:nvSpPr>
          <p:cNvPr id="7" name="Rectangle 12"/>
          <p:cNvSpPr>
            <a:spLocks noGrp="1" noChangeArrowheads="1"/>
          </p:cNvSpPr>
          <p:nvPr>
            <p:ph type="sldNum" sz="quarter" idx="5"/>
          </p:nvPr>
        </p:nvSpPr>
        <p:spPr>
          <a:ln/>
        </p:spPr>
        <p:txBody>
          <a:bodyPr/>
          <a:lstStyle/>
          <a:p>
            <a:fld id="{D0CA31C8-1DC5-46F7-9F8B-8340FF8D8139}" type="slidenum">
              <a:rPr lang="en-US"/>
              <a:pPr/>
              <a:t>11</a:t>
            </a:fld>
            <a:endParaRPr lang="en-US"/>
          </a:p>
        </p:txBody>
      </p:sp>
      <p:sp>
        <p:nvSpPr>
          <p:cNvPr id="727042" name="Rectangle 2"/>
          <p:cNvSpPr>
            <a:spLocks noGrp="1" noRot="1" noChangeAspect="1" noChangeArrowheads="1" noTextEdit="1"/>
          </p:cNvSpPr>
          <p:nvPr>
            <p:ph type="sldImg"/>
          </p:nvPr>
        </p:nvSpPr>
        <p:spPr>
          <a:ln/>
        </p:spPr>
      </p:sp>
      <p:sp>
        <p:nvSpPr>
          <p:cNvPr id="727043" name="Rectangle 3"/>
          <p:cNvSpPr>
            <a:spLocks noGrp="1" noChangeArrowheads="1"/>
          </p:cNvSpPr>
          <p:nvPr>
            <p:ph type="body" idx="1"/>
          </p:nvPr>
        </p:nvSpPr>
        <p:spPr/>
        <p:txBody>
          <a:bodyPr/>
          <a:lstStyle/>
          <a:p>
            <a:r>
              <a:rPr lang="en-US"/>
              <a:t>Site examples from the Coffee Cup, Product Evolution, and Gossamer Condor Activities.</a:t>
            </a:r>
          </a:p>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Design Process Overview</a:t>
            </a:r>
          </a:p>
        </p:txBody>
      </p:sp>
      <p:sp>
        <p:nvSpPr>
          <p:cNvPr id="5" name="Rectangle 10"/>
          <p:cNvSpPr>
            <a:spLocks noGrp="1" noChangeArrowheads="1"/>
          </p:cNvSpPr>
          <p:nvPr>
            <p:ph type="dt" idx="1"/>
          </p:nvPr>
        </p:nvSpPr>
        <p:spPr>
          <a:ln/>
        </p:spPr>
        <p:txBody>
          <a:bodyPr/>
          <a:lstStyle/>
          <a:p>
            <a:r>
              <a:rPr lang="en-US"/>
              <a:t>Gateway To Technology</a:t>
            </a:r>
            <a:r>
              <a:rPr lang="en-US">
                <a:cs typeface="Arial" charset="0"/>
              </a:rPr>
              <a:t>®</a:t>
            </a:r>
            <a:endParaRPr lang="en-US" sz="900" baseline="30000">
              <a:cs typeface="Arial" charset="0"/>
            </a:endParaRPr>
          </a:p>
          <a:p>
            <a:r>
              <a:rPr lang="en-US"/>
              <a:t>Design and Modeling Unit</a:t>
            </a:r>
          </a:p>
        </p:txBody>
      </p:sp>
      <p:sp>
        <p:nvSpPr>
          <p:cNvPr id="6" name="Rectangle 11"/>
          <p:cNvSpPr>
            <a:spLocks noGrp="1" noChangeArrowheads="1"/>
          </p:cNvSpPr>
          <p:nvPr>
            <p:ph type="ftr" sz="quarter" idx="4"/>
          </p:nvPr>
        </p:nvSpPr>
        <p:spPr>
          <a:ln/>
        </p:spPr>
        <p:txBody>
          <a:bodyPr/>
          <a:lstStyle/>
          <a:p>
            <a:r>
              <a:rPr lang="en-US"/>
              <a:t>Project Lead The Way, Inc.</a:t>
            </a:r>
            <a:endParaRPr lang="en-US" baseline="30000"/>
          </a:p>
          <a:p>
            <a:r>
              <a:rPr lang="en-US"/>
              <a:t>Copyright 2007</a:t>
            </a:r>
          </a:p>
        </p:txBody>
      </p:sp>
      <p:sp>
        <p:nvSpPr>
          <p:cNvPr id="7" name="Rectangle 12"/>
          <p:cNvSpPr>
            <a:spLocks noGrp="1" noChangeArrowheads="1"/>
          </p:cNvSpPr>
          <p:nvPr>
            <p:ph type="sldNum" sz="quarter" idx="5"/>
          </p:nvPr>
        </p:nvSpPr>
        <p:spPr>
          <a:ln/>
        </p:spPr>
        <p:txBody>
          <a:bodyPr/>
          <a:lstStyle/>
          <a:p>
            <a:fld id="{CF388E04-7907-40E4-9424-CD1D206860F8}" type="slidenum">
              <a:rPr lang="en-US"/>
              <a:pPr/>
              <a:t>12</a:t>
            </a:fld>
            <a:endParaRPr lang="en-US"/>
          </a:p>
        </p:txBody>
      </p:sp>
      <p:sp>
        <p:nvSpPr>
          <p:cNvPr id="712706" name="Rectangle 2"/>
          <p:cNvSpPr>
            <a:spLocks noGrp="1" noRot="1" noChangeAspect="1" noChangeArrowheads="1" noTextEdit="1"/>
          </p:cNvSpPr>
          <p:nvPr>
            <p:ph type="sldImg"/>
          </p:nvPr>
        </p:nvSpPr>
        <p:spPr>
          <a:ln/>
        </p:spPr>
      </p:sp>
      <p:sp>
        <p:nvSpPr>
          <p:cNvPr id="712707" name="Rectangle 3"/>
          <p:cNvSpPr>
            <a:spLocks noGrp="1" noChangeArrowheads="1"/>
          </p:cNvSpPr>
          <p:nvPr>
            <p:ph type="body" idx="1"/>
          </p:nvPr>
        </p:nvSpPr>
        <p:spPr/>
        <p:txBody>
          <a:bodyPr/>
          <a:lstStyle/>
          <a:p>
            <a:r>
              <a:rPr lang="en-US"/>
              <a:t>Site examples from the Coffee Cup, Product Evolution, and Gossamer Condor Activities.</a:t>
            </a:r>
          </a:p>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Design Process Overview</a:t>
            </a:r>
          </a:p>
        </p:txBody>
      </p:sp>
      <p:sp>
        <p:nvSpPr>
          <p:cNvPr id="5" name="Rectangle 10"/>
          <p:cNvSpPr>
            <a:spLocks noGrp="1" noChangeArrowheads="1"/>
          </p:cNvSpPr>
          <p:nvPr>
            <p:ph type="dt" idx="1"/>
          </p:nvPr>
        </p:nvSpPr>
        <p:spPr>
          <a:ln/>
        </p:spPr>
        <p:txBody>
          <a:bodyPr/>
          <a:lstStyle/>
          <a:p>
            <a:r>
              <a:rPr lang="en-US"/>
              <a:t>Gateway To Technology</a:t>
            </a:r>
            <a:r>
              <a:rPr lang="en-US">
                <a:cs typeface="Arial" charset="0"/>
              </a:rPr>
              <a:t>®</a:t>
            </a:r>
            <a:endParaRPr lang="en-US" sz="900" baseline="30000">
              <a:cs typeface="Arial" charset="0"/>
            </a:endParaRPr>
          </a:p>
          <a:p>
            <a:r>
              <a:rPr lang="en-US"/>
              <a:t>Design and Modeling Unit</a:t>
            </a:r>
          </a:p>
        </p:txBody>
      </p:sp>
      <p:sp>
        <p:nvSpPr>
          <p:cNvPr id="6" name="Rectangle 11"/>
          <p:cNvSpPr>
            <a:spLocks noGrp="1" noChangeArrowheads="1"/>
          </p:cNvSpPr>
          <p:nvPr>
            <p:ph type="ftr" sz="quarter" idx="4"/>
          </p:nvPr>
        </p:nvSpPr>
        <p:spPr>
          <a:ln/>
        </p:spPr>
        <p:txBody>
          <a:bodyPr/>
          <a:lstStyle/>
          <a:p>
            <a:r>
              <a:rPr lang="en-US"/>
              <a:t>Project Lead The Way, Inc.</a:t>
            </a:r>
            <a:endParaRPr lang="en-US" baseline="30000"/>
          </a:p>
          <a:p>
            <a:r>
              <a:rPr lang="en-US"/>
              <a:t>Copyright 2007</a:t>
            </a:r>
          </a:p>
        </p:txBody>
      </p:sp>
      <p:sp>
        <p:nvSpPr>
          <p:cNvPr id="7" name="Rectangle 12"/>
          <p:cNvSpPr>
            <a:spLocks noGrp="1" noChangeArrowheads="1"/>
          </p:cNvSpPr>
          <p:nvPr>
            <p:ph type="sldNum" sz="quarter" idx="5"/>
          </p:nvPr>
        </p:nvSpPr>
        <p:spPr>
          <a:ln/>
        </p:spPr>
        <p:txBody>
          <a:bodyPr/>
          <a:lstStyle/>
          <a:p>
            <a:fld id="{7282B2F4-81D0-4143-A559-302642DF3959}" type="slidenum">
              <a:rPr lang="en-US"/>
              <a:pPr/>
              <a:t>13</a:t>
            </a:fld>
            <a:endParaRPr lang="en-US"/>
          </a:p>
        </p:txBody>
      </p:sp>
      <p:sp>
        <p:nvSpPr>
          <p:cNvPr id="728066" name="Rectangle 2"/>
          <p:cNvSpPr>
            <a:spLocks noGrp="1" noRot="1" noChangeAspect="1" noChangeArrowheads="1" noTextEdit="1"/>
          </p:cNvSpPr>
          <p:nvPr>
            <p:ph type="sldImg"/>
          </p:nvPr>
        </p:nvSpPr>
        <p:spPr>
          <a:ln/>
        </p:spPr>
      </p:sp>
      <p:sp>
        <p:nvSpPr>
          <p:cNvPr id="728067" name="Rectangle 3"/>
          <p:cNvSpPr>
            <a:spLocks noGrp="1" noChangeArrowheads="1"/>
          </p:cNvSpPr>
          <p:nvPr>
            <p:ph type="body" idx="1"/>
          </p:nvPr>
        </p:nvSpPr>
        <p:spPr/>
        <p:txBody>
          <a:bodyPr/>
          <a:lstStyle/>
          <a:p>
            <a:r>
              <a:rPr lang="en-US"/>
              <a:t>Site examples from the Coffee Cup, Product Evolution, and Gossamer Condor Activities.</a:t>
            </a:r>
          </a:p>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Design Process Overview</a:t>
            </a:r>
          </a:p>
        </p:txBody>
      </p:sp>
      <p:sp>
        <p:nvSpPr>
          <p:cNvPr id="5" name="Rectangle 10"/>
          <p:cNvSpPr>
            <a:spLocks noGrp="1" noChangeArrowheads="1"/>
          </p:cNvSpPr>
          <p:nvPr>
            <p:ph type="dt" idx="1"/>
          </p:nvPr>
        </p:nvSpPr>
        <p:spPr>
          <a:ln/>
        </p:spPr>
        <p:txBody>
          <a:bodyPr/>
          <a:lstStyle/>
          <a:p>
            <a:r>
              <a:rPr lang="en-US"/>
              <a:t>Gateway To Technology</a:t>
            </a:r>
            <a:r>
              <a:rPr lang="en-US">
                <a:cs typeface="Arial" charset="0"/>
              </a:rPr>
              <a:t>®</a:t>
            </a:r>
            <a:endParaRPr lang="en-US" sz="900" baseline="30000">
              <a:cs typeface="Arial" charset="0"/>
            </a:endParaRPr>
          </a:p>
          <a:p>
            <a:r>
              <a:rPr lang="en-US"/>
              <a:t>Design and Modeling Unit</a:t>
            </a:r>
          </a:p>
        </p:txBody>
      </p:sp>
      <p:sp>
        <p:nvSpPr>
          <p:cNvPr id="6" name="Rectangle 11"/>
          <p:cNvSpPr>
            <a:spLocks noGrp="1" noChangeArrowheads="1"/>
          </p:cNvSpPr>
          <p:nvPr>
            <p:ph type="ftr" sz="quarter" idx="4"/>
          </p:nvPr>
        </p:nvSpPr>
        <p:spPr>
          <a:ln/>
        </p:spPr>
        <p:txBody>
          <a:bodyPr/>
          <a:lstStyle/>
          <a:p>
            <a:r>
              <a:rPr lang="en-US"/>
              <a:t>Project Lead The Way, Inc.</a:t>
            </a:r>
            <a:endParaRPr lang="en-US" baseline="30000"/>
          </a:p>
          <a:p>
            <a:r>
              <a:rPr lang="en-US"/>
              <a:t>Copyright 2007</a:t>
            </a:r>
          </a:p>
        </p:txBody>
      </p:sp>
      <p:sp>
        <p:nvSpPr>
          <p:cNvPr id="7" name="Rectangle 12"/>
          <p:cNvSpPr>
            <a:spLocks noGrp="1" noChangeArrowheads="1"/>
          </p:cNvSpPr>
          <p:nvPr>
            <p:ph type="sldNum" sz="quarter" idx="5"/>
          </p:nvPr>
        </p:nvSpPr>
        <p:spPr>
          <a:ln/>
        </p:spPr>
        <p:txBody>
          <a:bodyPr/>
          <a:lstStyle/>
          <a:p>
            <a:fld id="{36D180F5-25B6-49E1-AD40-F69A1535EE8D}" type="slidenum">
              <a:rPr lang="en-US"/>
              <a:pPr/>
              <a:t>14</a:t>
            </a:fld>
            <a:endParaRPr lang="en-US"/>
          </a:p>
        </p:txBody>
      </p:sp>
      <p:sp>
        <p:nvSpPr>
          <p:cNvPr id="729090" name="Rectangle 2"/>
          <p:cNvSpPr>
            <a:spLocks noGrp="1" noRot="1" noChangeAspect="1" noChangeArrowheads="1" noTextEdit="1"/>
          </p:cNvSpPr>
          <p:nvPr>
            <p:ph type="sldImg"/>
          </p:nvPr>
        </p:nvSpPr>
        <p:spPr>
          <a:ln/>
        </p:spPr>
      </p:sp>
      <p:sp>
        <p:nvSpPr>
          <p:cNvPr id="729091" name="Rectangle 3"/>
          <p:cNvSpPr>
            <a:spLocks noGrp="1" noChangeArrowheads="1"/>
          </p:cNvSpPr>
          <p:nvPr>
            <p:ph type="body" idx="1"/>
          </p:nvPr>
        </p:nvSpPr>
        <p:spPr/>
        <p:txBody>
          <a:bodyPr/>
          <a:lstStyle/>
          <a:p>
            <a:r>
              <a:rPr lang="en-US"/>
              <a:t>Site examples from the Coffee Cup, Product Evolution, and Gossamer Condor Activities.</a:t>
            </a:r>
          </a:p>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Design Process Overview</a:t>
            </a:r>
          </a:p>
        </p:txBody>
      </p:sp>
      <p:sp>
        <p:nvSpPr>
          <p:cNvPr id="5" name="Rectangle 10"/>
          <p:cNvSpPr>
            <a:spLocks noGrp="1" noChangeArrowheads="1"/>
          </p:cNvSpPr>
          <p:nvPr>
            <p:ph type="dt" idx="1"/>
          </p:nvPr>
        </p:nvSpPr>
        <p:spPr>
          <a:ln/>
        </p:spPr>
        <p:txBody>
          <a:bodyPr/>
          <a:lstStyle/>
          <a:p>
            <a:r>
              <a:rPr lang="en-US"/>
              <a:t>Gateway To Technology</a:t>
            </a:r>
            <a:r>
              <a:rPr lang="en-US">
                <a:cs typeface="Arial" charset="0"/>
              </a:rPr>
              <a:t>®</a:t>
            </a:r>
            <a:endParaRPr lang="en-US" sz="900" baseline="30000">
              <a:cs typeface="Arial" charset="0"/>
            </a:endParaRPr>
          </a:p>
          <a:p>
            <a:r>
              <a:rPr lang="en-US"/>
              <a:t>Design and Modeling Unit</a:t>
            </a:r>
          </a:p>
        </p:txBody>
      </p:sp>
      <p:sp>
        <p:nvSpPr>
          <p:cNvPr id="6" name="Rectangle 11"/>
          <p:cNvSpPr>
            <a:spLocks noGrp="1" noChangeArrowheads="1"/>
          </p:cNvSpPr>
          <p:nvPr>
            <p:ph type="ftr" sz="quarter" idx="4"/>
          </p:nvPr>
        </p:nvSpPr>
        <p:spPr>
          <a:ln/>
        </p:spPr>
        <p:txBody>
          <a:bodyPr/>
          <a:lstStyle/>
          <a:p>
            <a:r>
              <a:rPr lang="en-US"/>
              <a:t>Project Lead The Way, Inc.</a:t>
            </a:r>
            <a:endParaRPr lang="en-US" baseline="30000"/>
          </a:p>
          <a:p>
            <a:r>
              <a:rPr lang="en-US"/>
              <a:t>Copyright 2007</a:t>
            </a:r>
          </a:p>
        </p:txBody>
      </p:sp>
      <p:sp>
        <p:nvSpPr>
          <p:cNvPr id="7" name="Rectangle 12"/>
          <p:cNvSpPr>
            <a:spLocks noGrp="1" noChangeArrowheads="1"/>
          </p:cNvSpPr>
          <p:nvPr>
            <p:ph type="sldNum" sz="quarter" idx="5"/>
          </p:nvPr>
        </p:nvSpPr>
        <p:spPr>
          <a:ln/>
        </p:spPr>
        <p:txBody>
          <a:bodyPr/>
          <a:lstStyle/>
          <a:p>
            <a:fld id="{5F7780C3-6CF7-46F9-B1ED-009838997DFD}" type="slidenum">
              <a:rPr lang="en-US"/>
              <a:pPr/>
              <a:t>15</a:t>
            </a:fld>
            <a:endParaRPr lang="en-US"/>
          </a:p>
        </p:txBody>
      </p:sp>
      <p:sp>
        <p:nvSpPr>
          <p:cNvPr id="730114" name="Rectangle 2"/>
          <p:cNvSpPr>
            <a:spLocks noGrp="1" noRot="1" noChangeAspect="1" noChangeArrowheads="1" noTextEdit="1"/>
          </p:cNvSpPr>
          <p:nvPr>
            <p:ph type="sldImg"/>
          </p:nvPr>
        </p:nvSpPr>
        <p:spPr>
          <a:ln/>
        </p:spPr>
      </p:sp>
      <p:sp>
        <p:nvSpPr>
          <p:cNvPr id="730115" name="Rectangle 3"/>
          <p:cNvSpPr>
            <a:spLocks noGrp="1" noChangeArrowheads="1"/>
          </p:cNvSpPr>
          <p:nvPr>
            <p:ph type="body" idx="1"/>
          </p:nvPr>
        </p:nvSpPr>
        <p:spPr/>
        <p:txBody>
          <a:bodyPr/>
          <a:lstStyle/>
          <a:p>
            <a:r>
              <a:rPr lang="en-US"/>
              <a:t>Site examples from the Coffee Cup, Product Evolution, and Gossamer Condor Activities.</a:t>
            </a:r>
          </a:p>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Design Process Overview</a:t>
            </a:r>
          </a:p>
        </p:txBody>
      </p:sp>
      <p:sp>
        <p:nvSpPr>
          <p:cNvPr id="5" name="Rectangle 10"/>
          <p:cNvSpPr>
            <a:spLocks noGrp="1" noChangeArrowheads="1"/>
          </p:cNvSpPr>
          <p:nvPr>
            <p:ph type="dt" idx="1"/>
          </p:nvPr>
        </p:nvSpPr>
        <p:spPr>
          <a:ln/>
        </p:spPr>
        <p:txBody>
          <a:bodyPr/>
          <a:lstStyle/>
          <a:p>
            <a:r>
              <a:rPr lang="en-US"/>
              <a:t>Gateway To Technology</a:t>
            </a:r>
            <a:r>
              <a:rPr lang="en-US">
                <a:cs typeface="Arial" charset="0"/>
              </a:rPr>
              <a:t>®</a:t>
            </a:r>
            <a:endParaRPr lang="en-US" sz="900" baseline="30000">
              <a:cs typeface="Arial" charset="0"/>
            </a:endParaRPr>
          </a:p>
          <a:p>
            <a:r>
              <a:rPr lang="en-US"/>
              <a:t>Design and Modeling Unit</a:t>
            </a:r>
          </a:p>
        </p:txBody>
      </p:sp>
      <p:sp>
        <p:nvSpPr>
          <p:cNvPr id="6" name="Rectangle 11"/>
          <p:cNvSpPr>
            <a:spLocks noGrp="1" noChangeArrowheads="1"/>
          </p:cNvSpPr>
          <p:nvPr>
            <p:ph type="ftr" sz="quarter" idx="4"/>
          </p:nvPr>
        </p:nvSpPr>
        <p:spPr>
          <a:ln/>
        </p:spPr>
        <p:txBody>
          <a:bodyPr/>
          <a:lstStyle/>
          <a:p>
            <a:r>
              <a:rPr lang="en-US"/>
              <a:t>Project Lead The Way, Inc.</a:t>
            </a:r>
            <a:endParaRPr lang="en-US" baseline="30000"/>
          </a:p>
          <a:p>
            <a:r>
              <a:rPr lang="en-US"/>
              <a:t>Copyright 2007</a:t>
            </a:r>
          </a:p>
        </p:txBody>
      </p:sp>
      <p:sp>
        <p:nvSpPr>
          <p:cNvPr id="7" name="Rectangle 12"/>
          <p:cNvSpPr>
            <a:spLocks noGrp="1" noChangeArrowheads="1"/>
          </p:cNvSpPr>
          <p:nvPr>
            <p:ph type="sldNum" sz="quarter" idx="5"/>
          </p:nvPr>
        </p:nvSpPr>
        <p:spPr>
          <a:ln/>
        </p:spPr>
        <p:txBody>
          <a:bodyPr/>
          <a:lstStyle/>
          <a:p>
            <a:fld id="{740E2C7E-69D9-47A5-8879-11CABE8FEF9D}" type="slidenum">
              <a:rPr lang="en-US"/>
              <a:pPr/>
              <a:t>16</a:t>
            </a:fld>
            <a:endParaRPr lang="en-US"/>
          </a:p>
        </p:txBody>
      </p:sp>
      <p:sp>
        <p:nvSpPr>
          <p:cNvPr id="731138" name="Rectangle 2"/>
          <p:cNvSpPr>
            <a:spLocks noGrp="1" noRot="1" noChangeAspect="1" noChangeArrowheads="1" noTextEdit="1"/>
          </p:cNvSpPr>
          <p:nvPr>
            <p:ph type="sldImg"/>
          </p:nvPr>
        </p:nvSpPr>
        <p:spPr>
          <a:ln/>
        </p:spPr>
      </p:sp>
      <p:sp>
        <p:nvSpPr>
          <p:cNvPr id="731139" name="Rectangle 3"/>
          <p:cNvSpPr>
            <a:spLocks noGrp="1" noChangeArrowheads="1"/>
          </p:cNvSpPr>
          <p:nvPr>
            <p:ph type="body" idx="1"/>
          </p:nvPr>
        </p:nvSpPr>
        <p:spPr/>
        <p:txBody>
          <a:bodyPr/>
          <a:lstStyle/>
          <a:p>
            <a:r>
              <a:rPr lang="en-US"/>
              <a:t>Site examples from the Coffee Cup, Product Evolution, and Gossamer Condor Activities.</a:t>
            </a:r>
          </a:p>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Design Process Overview</a:t>
            </a:r>
          </a:p>
        </p:txBody>
      </p:sp>
      <p:sp>
        <p:nvSpPr>
          <p:cNvPr id="5" name="Rectangle 10"/>
          <p:cNvSpPr>
            <a:spLocks noGrp="1" noChangeArrowheads="1"/>
          </p:cNvSpPr>
          <p:nvPr>
            <p:ph type="dt" idx="1"/>
          </p:nvPr>
        </p:nvSpPr>
        <p:spPr>
          <a:ln/>
        </p:spPr>
        <p:txBody>
          <a:bodyPr/>
          <a:lstStyle/>
          <a:p>
            <a:r>
              <a:rPr lang="en-US"/>
              <a:t>Gateway To Technology</a:t>
            </a:r>
            <a:r>
              <a:rPr lang="en-US">
                <a:cs typeface="Arial" charset="0"/>
              </a:rPr>
              <a:t>®</a:t>
            </a:r>
            <a:endParaRPr lang="en-US" sz="900" baseline="30000">
              <a:cs typeface="Arial" charset="0"/>
            </a:endParaRPr>
          </a:p>
          <a:p>
            <a:r>
              <a:rPr lang="en-US"/>
              <a:t>Design and Modeling Unit</a:t>
            </a:r>
          </a:p>
        </p:txBody>
      </p:sp>
      <p:sp>
        <p:nvSpPr>
          <p:cNvPr id="6" name="Rectangle 11"/>
          <p:cNvSpPr>
            <a:spLocks noGrp="1" noChangeArrowheads="1"/>
          </p:cNvSpPr>
          <p:nvPr>
            <p:ph type="ftr" sz="quarter" idx="4"/>
          </p:nvPr>
        </p:nvSpPr>
        <p:spPr>
          <a:ln/>
        </p:spPr>
        <p:txBody>
          <a:bodyPr/>
          <a:lstStyle/>
          <a:p>
            <a:r>
              <a:rPr lang="en-US"/>
              <a:t>Project Lead The Way, Inc.</a:t>
            </a:r>
            <a:endParaRPr lang="en-US" baseline="30000"/>
          </a:p>
          <a:p>
            <a:r>
              <a:rPr lang="en-US"/>
              <a:t>Copyright 2007</a:t>
            </a:r>
          </a:p>
        </p:txBody>
      </p:sp>
      <p:sp>
        <p:nvSpPr>
          <p:cNvPr id="7" name="Rectangle 12"/>
          <p:cNvSpPr>
            <a:spLocks noGrp="1" noChangeArrowheads="1"/>
          </p:cNvSpPr>
          <p:nvPr>
            <p:ph type="sldNum" sz="quarter" idx="5"/>
          </p:nvPr>
        </p:nvSpPr>
        <p:spPr>
          <a:ln/>
        </p:spPr>
        <p:txBody>
          <a:bodyPr/>
          <a:lstStyle/>
          <a:p>
            <a:fld id="{DAB60BCD-4BED-459C-A046-CB84BD3F4044}" type="slidenum">
              <a:rPr lang="en-US"/>
              <a:pPr/>
              <a:t>17</a:t>
            </a:fld>
            <a:endParaRPr lang="en-US"/>
          </a:p>
        </p:txBody>
      </p:sp>
      <p:sp>
        <p:nvSpPr>
          <p:cNvPr id="732162" name="Rectangle 2"/>
          <p:cNvSpPr>
            <a:spLocks noGrp="1" noRot="1" noChangeAspect="1" noChangeArrowheads="1" noTextEdit="1"/>
          </p:cNvSpPr>
          <p:nvPr>
            <p:ph type="sldImg"/>
          </p:nvPr>
        </p:nvSpPr>
        <p:spPr>
          <a:ln/>
        </p:spPr>
      </p:sp>
      <p:sp>
        <p:nvSpPr>
          <p:cNvPr id="732163" name="Rectangle 3"/>
          <p:cNvSpPr>
            <a:spLocks noGrp="1" noChangeArrowheads="1"/>
          </p:cNvSpPr>
          <p:nvPr>
            <p:ph type="body" idx="1"/>
          </p:nvPr>
        </p:nvSpPr>
        <p:spPr/>
        <p:txBody>
          <a:bodyPr/>
          <a:lstStyle/>
          <a:p>
            <a:r>
              <a:rPr lang="en-US"/>
              <a:t>Site examples from the Coffee Cup, Product Evolution, and Gossamer Condor Activities.</a:t>
            </a:r>
          </a:p>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Design Process Overview</a:t>
            </a:r>
          </a:p>
        </p:txBody>
      </p:sp>
      <p:sp>
        <p:nvSpPr>
          <p:cNvPr id="5" name="Rectangle 10"/>
          <p:cNvSpPr>
            <a:spLocks noGrp="1" noChangeArrowheads="1"/>
          </p:cNvSpPr>
          <p:nvPr>
            <p:ph type="dt" idx="1"/>
          </p:nvPr>
        </p:nvSpPr>
        <p:spPr>
          <a:ln/>
        </p:spPr>
        <p:txBody>
          <a:bodyPr/>
          <a:lstStyle/>
          <a:p>
            <a:r>
              <a:rPr lang="en-US"/>
              <a:t>Gateway To Technology</a:t>
            </a:r>
            <a:r>
              <a:rPr lang="en-US">
                <a:cs typeface="Arial" charset="0"/>
              </a:rPr>
              <a:t>®</a:t>
            </a:r>
            <a:endParaRPr lang="en-US" sz="900" baseline="30000">
              <a:cs typeface="Arial" charset="0"/>
            </a:endParaRPr>
          </a:p>
          <a:p>
            <a:r>
              <a:rPr lang="en-US"/>
              <a:t>Design and Modeling Unit</a:t>
            </a:r>
          </a:p>
        </p:txBody>
      </p:sp>
      <p:sp>
        <p:nvSpPr>
          <p:cNvPr id="6" name="Rectangle 11"/>
          <p:cNvSpPr>
            <a:spLocks noGrp="1" noChangeArrowheads="1"/>
          </p:cNvSpPr>
          <p:nvPr>
            <p:ph type="ftr" sz="quarter" idx="4"/>
          </p:nvPr>
        </p:nvSpPr>
        <p:spPr>
          <a:ln/>
        </p:spPr>
        <p:txBody>
          <a:bodyPr/>
          <a:lstStyle/>
          <a:p>
            <a:r>
              <a:rPr lang="en-US"/>
              <a:t>Project Lead The Way, Inc.</a:t>
            </a:r>
            <a:endParaRPr lang="en-US" baseline="30000"/>
          </a:p>
          <a:p>
            <a:r>
              <a:rPr lang="en-US"/>
              <a:t>Copyright 2007</a:t>
            </a:r>
          </a:p>
        </p:txBody>
      </p:sp>
      <p:sp>
        <p:nvSpPr>
          <p:cNvPr id="7" name="Rectangle 12"/>
          <p:cNvSpPr>
            <a:spLocks noGrp="1" noChangeArrowheads="1"/>
          </p:cNvSpPr>
          <p:nvPr>
            <p:ph type="sldNum" sz="quarter" idx="5"/>
          </p:nvPr>
        </p:nvSpPr>
        <p:spPr>
          <a:ln/>
        </p:spPr>
        <p:txBody>
          <a:bodyPr/>
          <a:lstStyle/>
          <a:p>
            <a:fld id="{60A49A58-6A29-42AD-B073-DCFBB215D448}" type="slidenum">
              <a:rPr lang="en-US"/>
              <a:pPr/>
              <a:t>18</a:t>
            </a:fld>
            <a:endParaRPr lang="en-US"/>
          </a:p>
        </p:txBody>
      </p:sp>
      <p:sp>
        <p:nvSpPr>
          <p:cNvPr id="733186" name="Rectangle 2"/>
          <p:cNvSpPr>
            <a:spLocks noGrp="1" noRot="1" noChangeAspect="1" noChangeArrowheads="1" noTextEdit="1"/>
          </p:cNvSpPr>
          <p:nvPr>
            <p:ph type="sldImg"/>
          </p:nvPr>
        </p:nvSpPr>
        <p:spPr>
          <a:ln/>
        </p:spPr>
      </p:sp>
      <p:sp>
        <p:nvSpPr>
          <p:cNvPr id="733187" name="Rectangle 3"/>
          <p:cNvSpPr>
            <a:spLocks noGrp="1" noChangeArrowheads="1"/>
          </p:cNvSpPr>
          <p:nvPr>
            <p:ph type="body" idx="1"/>
          </p:nvPr>
        </p:nvSpPr>
        <p:spPr/>
        <p:txBody>
          <a:bodyPr/>
          <a:lstStyle/>
          <a:p>
            <a:r>
              <a:rPr lang="en-US"/>
              <a:t>Site examples from the Coffee Cup, Product Evolution, and Gossamer Condor Activities.</a:t>
            </a:r>
          </a:p>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Design Process Overview</a:t>
            </a:r>
          </a:p>
        </p:txBody>
      </p:sp>
      <p:sp>
        <p:nvSpPr>
          <p:cNvPr id="5" name="Rectangle 10"/>
          <p:cNvSpPr>
            <a:spLocks noGrp="1" noChangeArrowheads="1"/>
          </p:cNvSpPr>
          <p:nvPr>
            <p:ph type="dt" idx="1"/>
          </p:nvPr>
        </p:nvSpPr>
        <p:spPr>
          <a:ln/>
        </p:spPr>
        <p:txBody>
          <a:bodyPr/>
          <a:lstStyle/>
          <a:p>
            <a:r>
              <a:rPr lang="en-US"/>
              <a:t>Gateway To Technology</a:t>
            </a:r>
            <a:r>
              <a:rPr lang="en-US">
                <a:cs typeface="Arial" charset="0"/>
              </a:rPr>
              <a:t>®</a:t>
            </a:r>
            <a:endParaRPr lang="en-US" sz="900" baseline="30000">
              <a:cs typeface="Arial" charset="0"/>
            </a:endParaRPr>
          </a:p>
          <a:p>
            <a:r>
              <a:rPr lang="en-US"/>
              <a:t>Design and Modeling Unit</a:t>
            </a:r>
          </a:p>
        </p:txBody>
      </p:sp>
      <p:sp>
        <p:nvSpPr>
          <p:cNvPr id="6" name="Rectangle 11"/>
          <p:cNvSpPr>
            <a:spLocks noGrp="1" noChangeArrowheads="1"/>
          </p:cNvSpPr>
          <p:nvPr>
            <p:ph type="ftr" sz="quarter" idx="4"/>
          </p:nvPr>
        </p:nvSpPr>
        <p:spPr>
          <a:ln/>
        </p:spPr>
        <p:txBody>
          <a:bodyPr/>
          <a:lstStyle/>
          <a:p>
            <a:r>
              <a:rPr lang="en-US"/>
              <a:t>Project Lead The Way, Inc.</a:t>
            </a:r>
            <a:endParaRPr lang="en-US" baseline="30000"/>
          </a:p>
          <a:p>
            <a:r>
              <a:rPr lang="en-US"/>
              <a:t>Copyright 2007</a:t>
            </a:r>
          </a:p>
        </p:txBody>
      </p:sp>
      <p:sp>
        <p:nvSpPr>
          <p:cNvPr id="7" name="Rectangle 12"/>
          <p:cNvSpPr>
            <a:spLocks noGrp="1" noChangeArrowheads="1"/>
          </p:cNvSpPr>
          <p:nvPr>
            <p:ph type="sldNum" sz="quarter" idx="5"/>
          </p:nvPr>
        </p:nvSpPr>
        <p:spPr>
          <a:ln/>
        </p:spPr>
        <p:txBody>
          <a:bodyPr/>
          <a:lstStyle/>
          <a:p>
            <a:fld id="{0B829D2A-6A83-4B33-BE8F-2F0869694390}" type="slidenum">
              <a:rPr lang="en-US"/>
              <a:pPr/>
              <a:t>19</a:t>
            </a:fld>
            <a:endParaRPr lang="en-US"/>
          </a:p>
        </p:txBody>
      </p:sp>
      <p:sp>
        <p:nvSpPr>
          <p:cNvPr id="734210" name="Rectangle 2"/>
          <p:cNvSpPr>
            <a:spLocks noGrp="1" noRot="1" noChangeAspect="1" noChangeArrowheads="1" noTextEdit="1"/>
          </p:cNvSpPr>
          <p:nvPr>
            <p:ph type="sldImg"/>
          </p:nvPr>
        </p:nvSpPr>
        <p:spPr>
          <a:ln/>
        </p:spPr>
      </p:sp>
      <p:sp>
        <p:nvSpPr>
          <p:cNvPr id="734211" name="Rectangle 3"/>
          <p:cNvSpPr>
            <a:spLocks noGrp="1" noChangeArrowheads="1"/>
          </p:cNvSpPr>
          <p:nvPr>
            <p:ph type="body" idx="1"/>
          </p:nvPr>
        </p:nvSpPr>
        <p:spPr/>
        <p:txBody>
          <a:bodyPr/>
          <a:lstStyle/>
          <a:p>
            <a:r>
              <a:rPr lang="en-US"/>
              <a:t>Site examples from the Coffee Cup, Product Evolution, and Gossamer Condor Activities.</a:t>
            </a:r>
          </a:p>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Design Process Overview</a:t>
            </a:r>
          </a:p>
        </p:txBody>
      </p:sp>
      <p:sp>
        <p:nvSpPr>
          <p:cNvPr id="5" name="Rectangle 10"/>
          <p:cNvSpPr>
            <a:spLocks noGrp="1" noChangeArrowheads="1"/>
          </p:cNvSpPr>
          <p:nvPr>
            <p:ph type="dt" idx="1"/>
          </p:nvPr>
        </p:nvSpPr>
        <p:spPr>
          <a:ln/>
        </p:spPr>
        <p:txBody>
          <a:bodyPr/>
          <a:lstStyle/>
          <a:p>
            <a:r>
              <a:rPr lang="en-US"/>
              <a:t>Gateway To Technology</a:t>
            </a:r>
            <a:r>
              <a:rPr lang="en-US">
                <a:cs typeface="Arial" charset="0"/>
              </a:rPr>
              <a:t>®</a:t>
            </a:r>
            <a:endParaRPr lang="en-US" sz="900" baseline="30000">
              <a:cs typeface="Arial" charset="0"/>
            </a:endParaRPr>
          </a:p>
          <a:p>
            <a:r>
              <a:rPr lang="en-US"/>
              <a:t>Design and Modeling Unit</a:t>
            </a:r>
          </a:p>
        </p:txBody>
      </p:sp>
      <p:sp>
        <p:nvSpPr>
          <p:cNvPr id="6" name="Rectangle 11"/>
          <p:cNvSpPr>
            <a:spLocks noGrp="1" noChangeArrowheads="1"/>
          </p:cNvSpPr>
          <p:nvPr>
            <p:ph type="ftr" sz="quarter" idx="4"/>
          </p:nvPr>
        </p:nvSpPr>
        <p:spPr>
          <a:ln/>
        </p:spPr>
        <p:txBody>
          <a:bodyPr/>
          <a:lstStyle/>
          <a:p>
            <a:r>
              <a:rPr lang="en-US"/>
              <a:t>Project Lead The Way, Inc.</a:t>
            </a:r>
            <a:endParaRPr lang="en-US" baseline="30000"/>
          </a:p>
          <a:p>
            <a:r>
              <a:rPr lang="en-US"/>
              <a:t>Copyright 2007</a:t>
            </a:r>
          </a:p>
        </p:txBody>
      </p:sp>
      <p:sp>
        <p:nvSpPr>
          <p:cNvPr id="7" name="Rectangle 12"/>
          <p:cNvSpPr>
            <a:spLocks noGrp="1" noChangeArrowheads="1"/>
          </p:cNvSpPr>
          <p:nvPr>
            <p:ph type="sldNum" sz="quarter" idx="5"/>
          </p:nvPr>
        </p:nvSpPr>
        <p:spPr>
          <a:ln/>
        </p:spPr>
        <p:txBody>
          <a:bodyPr/>
          <a:lstStyle/>
          <a:p>
            <a:fld id="{37F97DA2-C60D-4A27-8749-0F9E7B032145}" type="slidenum">
              <a:rPr lang="en-US"/>
              <a:pPr/>
              <a:t>20</a:t>
            </a:fld>
            <a:endParaRPr lang="en-US"/>
          </a:p>
        </p:txBody>
      </p:sp>
      <p:sp>
        <p:nvSpPr>
          <p:cNvPr id="735234" name="Rectangle 2"/>
          <p:cNvSpPr>
            <a:spLocks noGrp="1" noRot="1" noChangeAspect="1" noChangeArrowheads="1" noTextEdit="1"/>
          </p:cNvSpPr>
          <p:nvPr>
            <p:ph type="sldImg"/>
          </p:nvPr>
        </p:nvSpPr>
        <p:spPr>
          <a:ln/>
        </p:spPr>
      </p:sp>
      <p:sp>
        <p:nvSpPr>
          <p:cNvPr id="735235" name="Rectangle 3"/>
          <p:cNvSpPr>
            <a:spLocks noGrp="1" noChangeArrowheads="1"/>
          </p:cNvSpPr>
          <p:nvPr>
            <p:ph type="body" idx="1"/>
          </p:nvPr>
        </p:nvSpPr>
        <p:spPr/>
        <p:txBody>
          <a:bodyPr/>
          <a:lstStyle/>
          <a:p>
            <a:r>
              <a:rPr lang="en-US"/>
              <a:t>Mention the difference between Custom and MassProduction</a:t>
            </a:r>
          </a:p>
          <a:p>
            <a:r>
              <a:rPr lang="en-US"/>
              <a:t>Site examples from the Coffee Cup, Product Evolution, and Gossamer Condor Activities.</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Design Process Overview</a:t>
            </a:r>
          </a:p>
        </p:txBody>
      </p:sp>
      <p:sp>
        <p:nvSpPr>
          <p:cNvPr id="5" name="Rectangle 10"/>
          <p:cNvSpPr>
            <a:spLocks noGrp="1" noChangeArrowheads="1"/>
          </p:cNvSpPr>
          <p:nvPr>
            <p:ph type="dt" idx="1"/>
          </p:nvPr>
        </p:nvSpPr>
        <p:spPr>
          <a:ln/>
        </p:spPr>
        <p:txBody>
          <a:bodyPr/>
          <a:lstStyle/>
          <a:p>
            <a:r>
              <a:rPr lang="en-US"/>
              <a:t>Gateway To Technology</a:t>
            </a:r>
            <a:r>
              <a:rPr lang="en-US">
                <a:cs typeface="Arial" charset="0"/>
              </a:rPr>
              <a:t>®</a:t>
            </a:r>
            <a:endParaRPr lang="en-US" sz="900" baseline="30000">
              <a:cs typeface="Arial" charset="0"/>
            </a:endParaRPr>
          </a:p>
          <a:p>
            <a:r>
              <a:rPr lang="en-US"/>
              <a:t>Design and Modeling Unit</a:t>
            </a:r>
          </a:p>
        </p:txBody>
      </p:sp>
      <p:sp>
        <p:nvSpPr>
          <p:cNvPr id="6" name="Rectangle 11"/>
          <p:cNvSpPr>
            <a:spLocks noGrp="1" noChangeArrowheads="1"/>
          </p:cNvSpPr>
          <p:nvPr>
            <p:ph type="ftr" sz="quarter" idx="4"/>
          </p:nvPr>
        </p:nvSpPr>
        <p:spPr>
          <a:ln/>
        </p:spPr>
        <p:txBody>
          <a:bodyPr/>
          <a:lstStyle/>
          <a:p>
            <a:r>
              <a:rPr lang="en-US"/>
              <a:t>Project Lead The Way, Inc.</a:t>
            </a:r>
            <a:endParaRPr lang="en-US" baseline="30000"/>
          </a:p>
          <a:p>
            <a:r>
              <a:rPr lang="en-US"/>
              <a:t>Copyright 2007</a:t>
            </a:r>
          </a:p>
        </p:txBody>
      </p:sp>
      <p:sp>
        <p:nvSpPr>
          <p:cNvPr id="7" name="Rectangle 12"/>
          <p:cNvSpPr>
            <a:spLocks noGrp="1" noChangeArrowheads="1"/>
          </p:cNvSpPr>
          <p:nvPr>
            <p:ph type="sldNum" sz="quarter" idx="5"/>
          </p:nvPr>
        </p:nvSpPr>
        <p:spPr>
          <a:ln/>
        </p:spPr>
        <p:txBody>
          <a:bodyPr/>
          <a:lstStyle/>
          <a:p>
            <a:fld id="{B610B1A2-2541-4BE1-A8D5-8C8E848DE681}" type="slidenum">
              <a:rPr lang="en-US"/>
              <a:pPr/>
              <a:t>2</a:t>
            </a:fld>
            <a:endParaRPr lang="en-US"/>
          </a:p>
        </p:txBody>
      </p:sp>
      <p:sp>
        <p:nvSpPr>
          <p:cNvPr id="523266" name="Rectangle 2"/>
          <p:cNvSpPr>
            <a:spLocks noGrp="1" noRot="1" noChangeAspect="1" noChangeArrowheads="1" noTextEdit="1"/>
          </p:cNvSpPr>
          <p:nvPr>
            <p:ph type="sldImg"/>
          </p:nvPr>
        </p:nvSpPr>
        <p:spPr>
          <a:ln/>
        </p:spPr>
      </p:sp>
      <p:sp>
        <p:nvSpPr>
          <p:cNvPr id="523267" name="Rectangle 3"/>
          <p:cNvSpPr>
            <a:spLocks noGrp="1" noChangeArrowheads="1"/>
          </p:cNvSpPr>
          <p:nvPr>
            <p:ph type="body" idx="1"/>
          </p:nvPr>
        </p:nvSpPr>
        <p:spPr/>
        <p:txBody>
          <a:bodyPr/>
          <a:lstStyle/>
          <a:p>
            <a:pPr marL="228600" indent="-228600"/>
            <a:endParaRPr lang="en-US"/>
          </a:p>
          <a:p>
            <a:pPr marL="228600" indent="-228600"/>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Design Process Overview</a:t>
            </a:r>
          </a:p>
        </p:txBody>
      </p:sp>
      <p:sp>
        <p:nvSpPr>
          <p:cNvPr id="5" name="Rectangle 10"/>
          <p:cNvSpPr>
            <a:spLocks noGrp="1" noChangeArrowheads="1"/>
          </p:cNvSpPr>
          <p:nvPr>
            <p:ph type="dt" idx="1"/>
          </p:nvPr>
        </p:nvSpPr>
        <p:spPr>
          <a:ln/>
        </p:spPr>
        <p:txBody>
          <a:bodyPr/>
          <a:lstStyle/>
          <a:p>
            <a:r>
              <a:rPr lang="en-US"/>
              <a:t>Gateway To Technology</a:t>
            </a:r>
            <a:r>
              <a:rPr lang="en-US">
                <a:cs typeface="Arial" charset="0"/>
              </a:rPr>
              <a:t>®</a:t>
            </a:r>
            <a:endParaRPr lang="en-US" sz="900" baseline="30000">
              <a:cs typeface="Arial" charset="0"/>
            </a:endParaRPr>
          </a:p>
          <a:p>
            <a:r>
              <a:rPr lang="en-US"/>
              <a:t>Design and Modeling Unit</a:t>
            </a:r>
          </a:p>
        </p:txBody>
      </p:sp>
      <p:sp>
        <p:nvSpPr>
          <p:cNvPr id="6" name="Rectangle 11"/>
          <p:cNvSpPr>
            <a:spLocks noGrp="1" noChangeArrowheads="1"/>
          </p:cNvSpPr>
          <p:nvPr>
            <p:ph type="ftr" sz="quarter" idx="4"/>
          </p:nvPr>
        </p:nvSpPr>
        <p:spPr>
          <a:ln/>
        </p:spPr>
        <p:txBody>
          <a:bodyPr/>
          <a:lstStyle/>
          <a:p>
            <a:r>
              <a:rPr lang="en-US"/>
              <a:t>Project Lead The Way, Inc.</a:t>
            </a:r>
            <a:endParaRPr lang="en-US" baseline="30000"/>
          </a:p>
          <a:p>
            <a:r>
              <a:rPr lang="en-US"/>
              <a:t>Copyright 2007</a:t>
            </a:r>
          </a:p>
        </p:txBody>
      </p:sp>
      <p:sp>
        <p:nvSpPr>
          <p:cNvPr id="7" name="Rectangle 12"/>
          <p:cNvSpPr>
            <a:spLocks noGrp="1" noChangeArrowheads="1"/>
          </p:cNvSpPr>
          <p:nvPr>
            <p:ph type="sldNum" sz="quarter" idx="5"/>
          </p:nvPr>
        </p:nvSpPr>
        <p:spPr>
          <a:ln/>
        </p:spPr>
        <p:txBody>
          <a:bodyPr/>
          <a:lstStyle/>
          <a:p>
            <a:fld id="{A6B0E626-E966-4745-9960-D2374ADDE454}" type="slidenum">
              <a:rPr lang="en-US"/>
              <a:pPr/>
              <a:t>21</a:t>
            </a:fld>
            <a:endParaRPr lang="en-US"/>
          </a:p>
        </p:txBody>
      </p:sp>
      <p:sp>
        <p:nvSpPr>
          <p:cNvPr id="736258" name="Rectangle 2"/>
          <p:cNvSpPr>
            <a:spLocks noGrp="1" noRot="1" noChangeAspect="1" noChangeArrowheads="1" noTextEdit="1"/>
          </p:cNvSpPr>
          <p:nvPr>
            <p:ph type="sldImg"/>
          </p:nvPr>
        </p:nvSpPr>
        <p:spPr>
          <a:ln/>
        </p:spPr>
      </p:sp>
      <p:sp>
        <p:nvSpPr>
          <p:cNvPr id="736259" name="Rectangle 3"/>
          <p:cNvSpPr>
            <a:spLocks noGrp="1" noChangeArrowheads="1"/>
          </p:cNvSpPr>
          <p:nvPr>
            <p:ph type="body" idx="1"/>
          </p:nvPr>
        </p:nvSpPr>
        <p:spPr/>
        <p:txBody>
          <a:bodyPr/>
          <a:lstStyle/>
          <a:p>
            <a:r>
              <a:rPr lang="en-US"/>
              <a:t>Site examples from the Coffee Cup, Product Evolution, and Gossamer Condor Activities.</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Design Process Overview</a:t>
            </a:r>
          </a:p>
        </p:txBody>
      </p:sp>
      <p:sp>
        <p:nvSpPr>
          <p:cNvPr id="5" name="Rectangle 10"/>
          <p:cNvSpPr>
            <a:spLocks noGrp="1" noChangeArrowheads="1"/>
          </p:cNvSpPr>
          <p:nvPr>
            <p:ph type="dt" idx="1"/>
          </p:nvPr>
        </p:nvSpPr>
        <p:spPr>
          <a:ln/>
        </p:spPr>
        <p:txBody>
          <a:bodyPr/>
          <a:lstStyle/>
          <a:p>
            <a:r>
              <a:rPr lang="en-US"/>
              <a:t>Gateway To Technology</a:t>
            </a:r>
            <a:r>
              <a:rPr lang="en-US">
                <a:cs typeface="Arial" charset="0"/>
              </a:rPr>
              <a:t>®</a:t>
            </a:r>
            <a:endParaRPr lang="en-US" sz="900" baseline="30000">
              <a:cs typeface="Arial" charset="0"/>
            </a:endParaRPr>
          </a:p>
          <a:p>
            <a:r>
              <a:rPr lang="en-US"/>
              <a:t>Design and Modeling Unit</a:t>
            </a:r>
          </a:p>
        </p:txBody>
      </p:sp>
      <p:sp>
        <p:nvSpPr>
          <p:cNvPr id="6" name="Rectangle 11"/>
          <p:cNvSpPr>
            <a:spLocks noGrp="1" noChangeArrowheads="1"/>
          </p:cNvSpPr>
          <p:nvPr>
            <p:ph type="ftr" sz="quarter" idx="4"/>
          </p:nvPr>
        </p:nvSpPr>
        <p:spPr>
          <a:ln/>
        </p:spPr>
        <p:txBody>
          <a:bodyPr/>
          <a:lstStyle/>
          <a:p>
            <a:r>
              <a:rPr lang="en-US"/>
              <a:t>Project Lead The Way, Inc.</a:t>
            </a:r>
            <a:endParaRPr lang="en-US" baseline="30000"/>
          </a:p>
          <a:p>
            <a:r>
              <a:rPr lang="en-US"/>
              <a:t>Copyright 2007</a:t>
            </a:r>
          </a:p>
        </p:txBody>
      </p:sp>
      <p:sp>
        <p:nvSpPr>
          <p:cNvPr id="7" name="Rectangle 12"/>
          <p:cNvSpPr>
            <a:spLocks noGrp="1" noChangeArrowheads="1"/>
          </p:cNvSpPr>
          <p:nvPr>
            <p:ph type="sldNum" sz="quarter" idx="5"/>
          </p:nvPr>
        </p:nvSpPr>
        <p:spPr>
          <a:ln/>
        </p:spPr>
        <p:txBody>
          <a:bodyPr/>
          <a:lstStyle/>
          <a:p>
            <a:fld id="{39C6AA97-D99E-4643-98D7-29E0B495C0D3}" type="slidenum">
              <a:rPr lang="en-US"/>
              <a:pPr/>
              <a:t>3</a:t>
            </a:fld>
            <a:endParaRPr lang="en-US"/>
          </a:p>
        </p:txBody>
      </p:sp>
      <p:sp>
        <p:nvSpPr>
          <p:cNvPr id="703490" name="Rectangle 2"/>
          <p:cNvSpPr>
            <a:spLocks noGrp="1" noRot="1" noChangeAspect="1" noChangeArrowheads="1" noTextEdit="1"/>
          </p:cNvSpPr>
          <p:nvPr>
            <p:ph type="sldImg"/>
          </p:nvPr>
        </p:nvSpPr>
        <p:spPr>
          <a:ln/>
        </p:spPr>
      </p:sp>
      <p:sp>
        <p:nvSpPr>
          <p:cNvPr id="703491" name="Rectangle 3"/>
          <p:cNvSpPr>
            <a:spLocks noGrp="1" noChangeArrowheads="1"/>
          </p:cNvSpPr>
          <p:nvPr>
            <p:ph type="body" idx="1"/>
          </p:nvPr>
        </p:nvSpPr>
        <p:spPr/>
        <p:txBody>
          <a:bodyPr/>
          <a:lstStyle/>
          <a:p>
            <a:r>
              <a:rPr lang="en-US"/>
              <a:t>Talk to students about how they use a sense of design every day. The process for getting ready for school is a good example.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Design Process Overview</a:t>
            </a:r>
          </a:p>
        </p:txBody>
      </p:sp>
      <p:sp>
        <p:nvSpPr>
          <p:cNvPr id="5" name="Rectangle 10"/>
          <p:cNvSpPr>
            <a:spLocks noGrp="1" noChangeArrowheads="1"/>
          </p:cNvSpPr>
          <p:nvPr>
            <p:ph type="dt" idx="1"/>
          </p:nvPr>
        </p:nvSpPr>
        <p:spPr>
          <a:ln/>
        </p:spPr>
        <p:txBody>
          <a:bodyPr/>
          <a:lstStyle/>
          <a:p>
            <a:r>
              <a:rPr lang="en-US"/>
              <a:t>Gateway To Technology</a:t>
            </a:r>
            <a:r>
              <a:rPr lang="en-US">
                <a:cs typeface="Arial" charset="0"/>
              </a:rPr>
              <a:t>®</a:t>
            </a:r>
            <a:endParaRPr lang="en-US" sz="900" baseline="30000">
              <a:cs typeface="Arial" charset="0"/>
            </a:endParaRPr>
          </a:p>
          <a:p>
            <a:r>
              <a:rPr lang="en-US"/>
              <a:t>Design and Modeling Unit</a:t>
            </a:r>
          </a:p>
        </p:txBody>
      </p:sp>
      <p:sp>
        <p:nvSpPr>
          <p:cNvPr id="6" name="Rectangle 11"/>
          <p:cNvSpPr>
            <a:spLocks noGrp="1" noChangeArrowheads="1"/>
          </p:cNvSpPr>
          <p:nvPr>
            <p:ph type="ftr" sz="quarter" idx="4"/>
          </p:nvPr>
        </p:nvSpPr>
        <p:spPr>
          <a:ln/>
        </p:spPr>
        <p:txBody>
          <a:bodyPr/>
          <a:lstStyle/>
          <a:p>
            <a:r>
              <a:rPr lang="en-US"/>
              <a:t>Project Lead The Way, Inc.</a:t>
            </a:r>
            <a:endParaRPr lang="en-US" baseline="30000"/>
          </a:p>
          <a:p>
            <a:r>
              <a:rPr lang="en-US"/>
              <a:t>Copyright 2007</a:t>
            </a:r>
          </a:p>
        </p:txBody>
      </p:sp>
      <p:sp>
        <p:nvSpPr>
          <p:cNvPr id="7" name="Rectangle 12"/>
          <p:cNvSpPr>
            <a:spLocks noGrp="1" noChangeArrowheads="1"/>
          </p:cNvSpPr>
          <p:nvPr>
            <p:ph type="sldNum" sz="quarter" idx="5"/>
          </p:nvPr>
        </p:nvSpPr>
        <p:spPr>
          <a:ln/>
        </p:spPr>
        <p:txBody>
          <a:bodyPr/>
          <a:lstStyle/>
          <a:p>
            <a:fld id="{AEF59D2A-7DC5-45B7-92B5-1BB06CCEC114}" type="slidenum">
              <a:rPr lang="en-US"/>
              <a:pPr/>
              <a:t>4</a:t>
            </a:fld>
            <a:endParaRPr lang="en-US"/>
          </a:p>
        </p:txBody>
      </p:sp>
      <p:sp>
        <p:nvSpPr>
          <p:cNvPr id="705538" name="Rectangle 2"/>
          <p:cNvSpPr>
            <a:spLocks noGrp="1" noRot="1" noChangeAspect="1" noChangeArrowheads="1" noTextEdit="1"/>
          </p:cNvSpPr>
          <p:nvPr>
            <p:ph type="sldImg"/>
          </p:nvPr>
        </p:nvSpPr>
        <p:spPr>
          <a:ln/>
        </p:spPr>
      </p:sp>
      <p:sp>
        <p:nvSpPr>
          <p:cNvPr id="705539" name="Rectangle 3"/>
          <p:cNvSpPr>
            <a:spLocks noGrp="1" noChangeArrowheads="1"/>
          </p:cNvSpPr>
          <p:nvPr>
            <p:ph type="body" idx="1"/>
          </p:nvPr>
        </p:nvSpPr>
        <p:spPr/>
        <p:txBody>
          <a:bodyPr/>
          <a:lstStyle/>
          <a:p>
            <a:r>
              <a:rPr lang="en-US"/>
              <a:t>Tell students: “This a primary focus of this course. You will learn what a design process is and apply it to several activities projects and problems”.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Design Process Overview</a:t>
            </a:r>
          </a:p>
        </p:txBody>
      </p:sp>
      <p:sp>
        <p:nvSpPr>
          <p:cNvPr id="5" name="Rectangle 10"/>
          <p:cNvSpPr>
            <a:spLocks noGrp="1" noChangeArrowheads="1"/>
          </p:cNvSpPr>
          <p:nvPr>
            <p:ph type="dt" idx="1"/>
          </p:nvPr>
        </p:nvSpPr>
        <p:spPr>
          <a:ln/>
        </p:spPr>
        <p:txBody>
          <a:bodyPr/>
          <a:lstStyle/>
          <a:p>
            <a:r>
              <a:rPr lang="en-US"/>
              <a:t>Gateway To Technology</a:t>
            </a:r>
            <a:r>
              <a:rPr lang="en-US">
                <a:cs typeface="Arial" charset="0"/>
              </a:rPr>
              <a:t>®</a:t>
            </a:r>
            <a:endParaRPr lang="en-US" sz="900" baseline="30000">
              <a:cs typeface="Arial" charset="0"/>
            </a:endParaRPr>
          </a:p>
          <a:p>
            <a:r>
              <a:rPr lang="en-US"/>
              <a:t>Design and Modeling Unit</a:t>
            </a:r>
          </a:p>
        </p:txBody>
      </p:sp>
      <p:sp>
        <p:nvSpPr>
          <p:cNvPr id="6" name="Rectangle 11"/>
          <p:cNvSpPr>
            <a:spLocks noGrp="1" noChangeArrowheads="1"/>
          </p:cNvSpPr>
          <p:nvPr>
            <p:ph type="ftr" sz="quarter" idx="4"/>
          </p:nvPr>
        </p:nvSpPr>
        <p:spPr>
          <a:ln/>
        </p:spPr>
        <p:txBody>
          <a:bodyPr/>
          <a:lstStyle/>
          <a:p>
            <a:r>
              <a:rPr lang="en-US"/>
              <a:t>Project Lead The Way, Inc.</a:t>
            </a:r>
            <a:endParaRPr lang="en-US" baseline="30000"/>
          </a:p>
          <a:p>
            <a:r>
              <a:rPr lang="en-US"/>
              <a:t>Copyright 2007</a:t>
            </a:r>
          </a:p>
        </p:txBody>
      </p:sp>
      <p:sp>
        <p:nvSpPr>
          <p:cNvPr id="7" name="Rectangle 12"/>
          <p:cNvSpPr>
            <a:spLocks noGrp="1" noChangeArrowheads="1"/>
          </p:cNvSpPr>
          <p:nvPr>
            <p:ph type="sldNum" sz="quarter" idx="5"/>
          </p:nvPr>
        </p:nvSpPr>
        <p:spPr>
          <a:ln/>
        </p:spPr>
        <p:txBody>
          <a:bodyPr/>
          <a:lstStyle/>
          <a:p>
            <a:fld id="{A35C89A9-7CB5-4CDC-87B0-205169B668B8}" type="slidenum">
              <a:rPr lang="en-US"/>
              <a:pPr/>
              <a:t>5</a:t>
            </a:fld>
            <a:endParaRPr lang="en-US"/>
          </a:p>
        </p:txBody>
      </p:sp>
      <p:sp>
        <p:nvSpPr>
          <p:cNvPr id="745474" name="Rectangle 2"/>
          <p:cNvSpPr>
            <a:spLocks noGrp="1" noRot="1" noChangeAspect="1" noChangeArrowheads="1" noTextEdit="1"/>
          </p:cNvSpPr>
          <p:nvPr>
            <p:ph type="sldImg"/>
          </p:nvPr>
        </p:nvSpPr>
        <p:spPr>
          <a:ln/>
        </p:spPr>
      </p:sp>
      <p:sp>
        <p:nvSpPr>
          <p:cNvPr id="745475" name="Rectangle 3"/>
          <p:cNvSpPr>
            <a:spLocks noGrp="1" noChangeArrowheads="1"/>
          </p:cNvSpPr>
          <p:nvPr>
            <p:ph type="body" idx="1"/>
          </p:nvPr>
        </p:nvSpPr>
        <p:spPr/>
        <p:txBody>
          <a:bodyPr/>
          <a:lstStyle/>
          <a:p>
            <a:r>
              <a:rPr lang="en-US"/>
              <a:t>Tell students: “There are several examples used throughout the technical field.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Design Process Overview</a:t>
            </a:r>
          </a:p>
        </p:txBody>
      </p:sp>
      <p:sp>
        <p:nvSpPr>
          <p:cNvPr id="5" name="Rectangle 10"/>
          <p:cNvSpPr>
            <a:spLocks noGrp="1" noChangeArrowheads="1"/>
          </p:cNvSpPr>
          <p:nvPr>
            <p:ph type="dt" idx="1"/>
          </p:nvPr>
        </p:nvSpPr>
        <p:spPr>
          <a:ln/>
        </p:spPr>
        <p:txBody>
          <a:bodyPr/>
          <a:lstStyle/>
          <a:p>
            <a:r>
              <a:rPr lang="en-US"/>
              <a:t>Gateway To Technology</a:t>
            </a:r>
            <a:r>
              <a:rPr lang="en-US">
                <a:cs typeface="Arial" charset="0"/>
              </a:rPr>
              <a:t>®</a:t>
            </a:r>
            <a:endParaRPr lang="en-US" sz="900" baseline="30000">
              <a:cs typeface="Arial" charset="0"/>
            </a:endParaRPr>
          </a:p>
          <a:p>
            <a:r>
              <a:rPr lang="en-US"/>
              <a:t>Design and Modeling Unit</a:t>
            </a:r>
          </a:p>
        </p:txBody>
      </p:sp>
      <p:sp>
        <p:nvSpPr>
          <p:cNvPr id="6" name="Rectangle 11"/>
          <p:cNvSpPr>
            <a:spLocks noGrp="1" noChangeArrowheads="1"/>
          </p:cNvSpPr>
          <p:nvPr>
            <p:ph type="ftr" sz="quarter" idx="4"/>
          </p:nvPr>
        </p:nvSpPr>
        <p:spPr>
          <a:ln/>
        </p:spPr>
        <p:txBody>
          <a:bodyPr/>
          <a:lstStyle/>
          <a:p>
            <a:r>
              <a:rPr lang="en-US"/>
              <a:t>Project Lead The Way, Inc.</a:t>
            </a:r>
            <a:endParaRPr lang="en-US" baseline="30000"/>
          </a:p>
          <a:p>
            <a:r>
              <a:rPr lang="en-US"/>
              <a:t>Copyright 2007</a:t>
            </a:r>
          </a:p>
        </p:txBody>
      </p:sp>
      <p:sp>
        <p:nvSpPr>
          <p:cNvPr id="7" name="Rectangle 12"/>
          <p:cNvSpPr>
            <a:spLocks noGrp="1" noChangeArrowheads="1"/>
          </p:cNvSpPr>
          <p:nvPr>
            <p:ph type="sldNum" sz="quarter" idx="5"/>
          </p:nvPr>
        </p:nvSpPr>
        <p:spPr>
          <a:ln/>
        </p:spPr>
        <p:txBody>
          <a:bodyPr/>
          <a:lstStyle/>
          <a:p>
            <a:fld id="{2AE28666-0DD9-407C-9889-6C6C1B638FAC}" type="slidenum">
              <a:rPr lang="en-US"/>
              <a:pPr/>
              <a:t>6</a:t>
            </a:fld>
            <a:endParaRPr lang="en-US"/>
          </a:p>
        </p:txBody>
      </p:sp>
      <p:sp>
        <p:nvSpPr>
          <p:cNvPr id="783362" name="Rectangle 2"/>
          <p:cNvSpPr>
            <a:spLocks noGrp="1" noRot="1" noChangeAspect="1" noChangeArrowheads="1" noTextEdit="1"/>
          </p:cNvSpPr>
          <p:nvPr>
            <p:ph type="sldImg"/>
          </p:nvPr>
        </p:nvSpPr>
        <p:spPr>
          <a:ln/>
        </p:spPr>
      </p:sp>
      <p:sp>
        <p:nvSpPr>
          <p:cNvPr id="78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Design Process Overview</a:t>
            </a:r>
          </a:p>
        </p:txBody>
      </p:sp>
      <p:sp>
        <p:nvSpPr>
          <p:cNvPr id="5" name="Rectangle 10"/>
          <p:cNvSpPr>
            <a:spLocks noGrp="1" noChangeArrowheads="1"/>
          </p:cNvSpPr>
          <p:nvPr>
            <p:ph type="dt" idx="1"/>
          </p:nvPr>
        </p:nvSpPr>
        <p:spPr>
          <a:ln/>
        </p:spPr>
        <p:txBody>
          <a:bodyPr/>
          <a:lstStyle/>
          <a:p>
            <a:r>
              <a:rPr lang="en-US"/>
              <a:t>Gateway To Technology</a:t>
            </a:r>
            <a:r>
              <a:rPr lang="en-US">
                <a:cs typeface="Arial" charset="0"/>
              </a:rPr>
              <a:t>®</a:t>
            </a:r>
            <a:endParaRPr lang="en-US" sz="900" baseline="30000">
              <a:cs typeface="Arial" charset="0"/>
            </a:endParaRPr>
          </a:p>
          <a:p>
            <a:r>
              <a:rPr lang="en-US"/>
              <a:t>Design and Modeling Unit</a:t>
            </a:r>
          </a:p>
        </p:txBody>
      </p:sp>
      <p:sp>
        <p:nvSpPr>
          <p:cNvPr id="6" name="Rectangle 11"/>
          <p:cNvSpPr>
            <a:spLocks noGrp="1" noChangeArrowheads="1"/>
          </p:cNvSpPr>
          <p:nvPr>
            <p:ph type="ftr" sz="quarter" idx="4"/>
          </p:nvPr>
        </p:nvSpPr>
        <p:spPr>
          <a:ln/>
        </p:spPr>
        <p:txBody>
          <a:bodyPr/>
          <a:lstStyle/>
          <a:p>
            <a:r>
              <a:rPr lang="en-US"/>
              <a:t>Project Lead The Way, Inc.</a:t>
            </a:r>
            <a:endParaRPr lang="en-US" baseline="30000"/>
          </a:p>
          <a:p>
            <a:r>
              <a:rPr lang="en-US"/>
              <a:t>Copyright 2007</a:t>
            </a:r>
          </a:p>
        </p:txBody>
      </p:sp>
      <p:sp>
        <p:nvSpPr>
          <p:cNvPr id="7" name="Rectangle 12"/>
          <p:cNvSpPr>
            <a:spLocks noGrp="1" noChangeArrowheads="1"/>
          </p:cNvSpPr>
          <p:nvPr>
            <p:ph type="sldNum" sz="quarter" idx="5"/>
          </p:nvPr>
        </p:nvSpPr>
        <p:spPr>
          <a:ln/>
        </p:spPr>
        <p:txBody>
          <a:bodyPr/>
          <a:lstStyle/>
          <a:p>
            <a:fld id="{E03A4407-BC07-4B17-A898-18371A8F0390}" type="slidenum">
              <a:rPr lang="en-US"/>
              <a:pPr/>
              <a:t>8</a:t>
            </a:fld>
            <a:endParaRPr lang="en-US"/>
          </a:p>
        </p:txBody>
      </p:sp>
      <p:sp>
        <p:nvSpPr>
          <p:cNvPr id="748546" name="Rectangle 2"/>
          <p:cNvSpPr>
            <a:spLocks noGrp="1" noRot="1" noChangeAspect="1" noChangeArrowheads="1" noTextEdit="1"/>
          </p:cNvSpPr>
          <p:nvPr>
            <p:ph type="sldImg"/>
          </p:nvPr>
        </p:nvSpPr>
        <p:spPr>
          <a:ln/>
        </p:spPr>
      </p:sp>
      <p:sp>
        <p:nvSpPr>
          <p:cNvPr id="748547" name="Rectangle 3"/>
          <p:cNvSpPr>
            <a:spLocks noGrp="1" noChangeArrowheads="1"/>
          </p:cNvSpPr>
          <p:nvPr>
            <p:ph type="body" idx="1"/>
          </p:nvPr>
        </p:nvSpPr>
        <p:spPr/>
        <p:txBody>
          <a:bodyPr/>
          <a:lstStyle/>
          <a:p>
            <a:r>
              <a:rPr lang="en-US"/>
              <a:t>Tell students: “There are sevral examples used throughout the technical field.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Design Process Overview</a:t>
            </a:r>
          </a:p>
        </p:txBody>
      </p:sp>
      <p:sp>
        <p:nvSpPr>
          <p:cNvPr id="5" name="Rectangle 10"/>
          <p:cNvSpPr>
            <a:spLocks noGrp="1" noChangeArrowheads="1"/>
          </p:cNvSpPr>
          <p:nvPr>
            <p:ph type="dt" idx="1"/>
          </p:nvPr>
        </p:nvSpPr>
        <p:spPr>
          <a:ln/>
        </p:spPr>
        <p:txBody>
          <a:bodyPr/>
          <a:lstStyle/>
          <a:p>
            <a:r>
              <a:rPr lang="en-US"/>
              <a:t>Gateway To Technology</a:t>
            </a:r>
            <a:r>
              <a:rPr lang="en-US">
                <a:cs typeface="Arial" charset="0"/>
              </a:rPr>
              <a:t>®</a:t>
            </a:r>
            <a:endParaRPr lang="en-US" sz="900" baseline="30000">
              <a:cs typeface="Arial" charset="0"/>
            </a:endParaRPr>
          </a:p>
          <a:p>
            <a:r>
              <a:rPr lang="en-US"/>
              <a:t>Design and Modeling Unit</a:t>
            </a:r>
          </a:p>
        </p:txBody>
      </p:sp>
      <p:sp>
        <p:nvSpPr>
          <p:cNvPr id="6" name="Rectangle 11"/>
          <p:cNvSpPr>
            <a:spLocks noGrp="1" noChangeArrowheads="1"/>
          </p:cNvSpPr>
          <p:nvPr>
            <p:ph type="ftr" sz="quarter" idx="4"/>
          </p:nvPr>
        </p:nvSpPr>
        <p:spPr>
          <a:ln/>
        </p:spPr>
        <p:txBody>
          <a:bodyPr/>
          <a:lstStyle/>
          <a:p>
            <a:r>
              <a:rPr lang="en-US"/>
              <a:t>Project Lead The Way, Inc.</a:t>
            </a:r>
            <a:endParaRPr lang="en-US" baseline="30000"/>
          </a:p>
          <a:p>
            <a:r>
              <a:rPr lang="en-US"/>
              <a:t>Copyright 2007</a:t>
            </a:r>
          </a:p>
        </p:txBody>
      </p:sp>
      <p:sp>
        <p:nvSpPr>
          <p:cNvPr id="7" name="Rectangle 12"/>
          <p:cNvSpPr>
            <a:spLocks noGrp="1" noChangeArrowheads="1"/>
          </p:cNvSpPr>
          <p:nvPr>
            <p:ph type="sldNum" sz="quarter" idx="5"/>
          </p:nvPr>
        </p:nvSpPr>
        <p:spPr>
          <a:ln/>
        </p:spPr>
        <p:txBody>
          <a:bodyPr/>
          <a:lstStyle/>
          <a:p>
            <a:fld id="{2840F82C-714D-4167-A37E-A92B07407168}" type="slidenum">
              <a:rPr lang="en-US"/>
              <a:pPr/>
              <a:t>9</a:t>
            </a:fld>
            <a:endParaRPr lang="en-US"/>
          </a:p>
        </p:txBody>
      </p:sp>
      <p:sp>
        <p:nvSpPr>
          <p:cNvPr id="707586" name="Rectangle 2"/>
          <p:cNvSpPr>
            <a:spLocks noGrp="1" noRot="1" noChangeAspect="1" noChangeArrowheads="1" noTextEdit="1"/>
          </p:cNvSpPr>
          <p:nvPr>
            <p:ph type="sldImg"/>
          </p:nvPr>
        </p:nvSpPr>
        <p:spPr>
          <a:ln/>
        </p:spPr>
      </p:sp>
      <p:sp>
        <p:nvSpPr>
          <p:cNvPr id="707587" name="Rectangle 3"/>
          <p:cNvSpPr>
            <a:spLocks noGrp="1" noChangeArrowheads="1"/>
          </p:cNvSpPr>
          <p:nvPr>
            <p:ph type="body" idx="1"/>
          </p:nvPr>
        </p:nvSpPr>
        <p:spPr/>
        <p:txBody>
          <a:bodyPr/>
          <a:lstStyle/>
          <a:p>
            <a:r>
              <a:rPr lang="en-US" i="1">
                <a:solidFill>
                  <a:srgbClr val="A50021"/>
                </a:solidFill>
              </a:rPr>
              <a:t>There are many design processes that guide professionals in developing solutions to problems. The example that you see here is the design process that we will use for this course and the rest of the Project Lead The Way, Inc. courses you will take.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Design Process Overview</a:t>
            </a:r>
          </a:p>
        </p:txBody>
      </p:sp>
      <p:sp>
        <p:nvSpPr>
          <p:cNvPr id="5" name="Rectangle 10"/>
          <p:cNvSpPr>
            <a:spLocks noGrp="1" noChangeArrowheads="1"/>
          </p:cNvSpPr>
          <p:nvPr>
            <p:ph type="dt" idx="1"/>
          </p:nvPr>
        </p:nvSpPr>
        <p:spPr>
          <a:ln/>
        </p:spPr>
        <p:txBody>
          <a:bodyPr/>
          <a:lstStyle/>
          <a:p>
            <a:r>
              <a:rPr lang="en-US"/>
              <a:t>Gateway To Technology</a:t>
            </a:r>
            <a:r>
              <a:rPr lang="en-US">
                <a:cs typeface="Arial" charset="0"/>
              </a:rPr>
              <a:t>®</a:t>
            </a:r>
            <a:endParaRPr lang="en-US" sz="900" baseline="30000">
              <a:cs typeface="Arial" charset="0"/>
            </a:endParaRPr>
          </a:p>
          <a:p>
            <a:r>
              <a:rPr lang="en-US"/>
              <a:t>Design and Modeling Unit</a:t>
            </a:r>
          </a:p>
        </p:txBody>
      </p:sp>
      <p:sp>
        <p:nvSpPr>
          <p:cNvPr id="6" name="Rectangle 11"/>
          <p:cNvSpPr>
            <a:spLocks noGrp="1" noChangeArrowheads="1"/>
          </p:cNvSpPr>
          <p:nvPr>
            <p:ph type="ftr" sz="quarter" idx="4"/>
          </p:nvPr>
        </p:nvSpPr>
        <p:spPr>
          <a:ln/>
        </p:spPr>
        <p:txBody>
          <a:bodyPr/>
          <a:lstStyle/>
          <a:p>
            <a:r>
              <a:rPr lang="en-US"/>
              <a:t>Project Lead The Way, Inc.</a:t>
            </a:r>
            <a:endParaRPr lang="en-US" baseline="30000"/>
          </a:p>
          <a:p>
            <a:r>
              <a:rPr lang="en-US"/>
              <a:t>Copyright 2007</a:t>
            </a:r>
          </a:p>
        </p:txBody>
      </p:sp>
      <p:sp>
        <p:nvSpPr>
          <p:cNvPr id="7" name="Rectangle 12"/>
          <p:cNvSpPr>
            <a:spLocks noGrp="1" noChangeArrowheads="1"/>
          </p:cNvSpPr>
          <p:nvPr>
            <p:ph type="sldNum" sz="quarter" idx="5"/>
          </p:nvPr>
        </p:nvSpPr>
        <p:spPr>
          <a:ln/>
        </p:spPr>
        <p:txBody>
          <a:bodyPr/>
          <a:lstStyle/>
          <a:p>
            <a:fld id="{D86E7448-3E21-4EBE-B378-76175FD6D88B}" type="slidenum">
              <a:rPr lang="en-US"/>
              <a:pPr/>
              <a:t>10</a:t>
            </a:fld>
            <a:endParaRPr lang="en-US"/>
          </a:p>
        </p:txBody>
      </p:sp>
      <p:sp>
        <p:nvSpPr>
          <p:cNvPr id="709634" name="Rectangle 2"/>
          <p:cNvSpPr>
            <a:spLocks noGrp="1" noRot="1" noChangeAspect="1" noChangeArrowheads="1" noTextEdit="1"/>
          </p:cNvSpPr>
          <p:nvPr>
            <p:ph type="sldImg"/>
          </p:nvPr>
        </p:nvSpPr>
        <p:spPr>
          <a:ln/>
        </p:spPr>
      </p:sp>
      <p:sp>
        <p:nvSpPr>
          <p:cNvPr id="709635" name="Rectangle 3"/>
          <p:cNvSpPr>
            <a:spLocks noGrp="1" noChangeArrowheads="1"/>
          </p:cNvSpPr>
          <p:nvPr>
            <p:ph type="body" idx="1"/>
          </p:nvPr>
        </p:nvSpPr>
        <p:spPr/>
        <p:txBody>
          <a:bodyPr/>
          <a:lstStyle/>
          <a:p>
            <a:r>
              <a:rPr lang="en-US"/>
              <a:t>Site examples from the Coffee Cup, Product Evolution, and Gossamer Condor Activities.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51618" name="Rectangle 2"/>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75161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751620" name="Rectangle 4"/>
          <p:cNvSpPr>
            <a:spLocks noGrp="1" noChangeArrowheads="1"/>
          </p:cNvSpPr>
          <p:nvPr>
            <p:ph type="dt" sz="half" idx="2"/>
          </p:nvPr>
        </p:nvSpPr>
        <p:spPr/>
        <p:txBody>
          <a:bodyPr/>
          <a:lstStyle>
            <a:lvl1pPr>
              <a:defRPr/>
            </a:lvl1pPr>
          </a:lstStyle>
          <a:p>
            <a:endParaRPr lang="en-US"/>
          </a:p>
        </p:txBody>
      </p:sp>
      <p:sp>
        <p:nvSpPr>
          <p:cNvPr id="751621" name="Rectangle 5"/>
          <p:cNvSpPr>
            <a:spLocks noGrp="1" noChangeArrowheads="1"/>
          </p:cNvSpPr>
          <p:nvPr>
            <p:ph type="ftr" sz="quarter" idx="3"/>
          </p:nvPr>
        </p:nvSpPr>
        <p:spPr/>
        <p:txBody>
          <a:bodyPr/>
          <a:lstStyle>
            <a:lvl1pPr>
              <a:defRPr/>
            </a:lvl1pPr>
          </a:lstStyle>
          <a:p>
            <a:endParaRPr lang="en-US"/>
          </a:p>
        </p:txBody>
      </p:sp>
      <p:sp>
        <p:nvSpPr>
          <p:cNvPr id="751622" name="Rectangle 6"/>
          <p:cNvSpPr>
            <a:spLocks noGrp="1" noChangeArrowheads="1"/>
          </p:cNvSpPr>
          <p:nvPr>
            <p:ph type="sldNum" sz="quarter" idx="4"/>
          </p:nvPr>
        </p:nvSpPr>
        <p:spPr/>
        <p:txBody>
          <a:bodyPr/>
          <a:lstStyle>
            <a:lvl1pPr>
              <a:defRPr/>
            </a:lvl1pPr>
          </a:lstStyle>
          <a:p>
            <a:fld id="{2A18E871-61D5-4CC8-A0A6-8362EC1ACDE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511A8B0-D446-4E9D-89D9-22938DA32F2D}" type="slidenum">
              <a:rPr lang="en-US"/>
              <a:pPr/>
              <a:t>‹#›</a:t>
            </a:fld>
            <a:endParaRPr lang="en-US"/>
          </a:p>
        </p:txBody>
      </p:sp>
    </p:spTree>
    <p:extLst>
      <p:ext uri="{BB962C8B-B14F-4D97-AF65-F5344CB8AC3E}">
        <p14:creationId xmlns:p14="http://schemas.microsoft.com/office/powerpoint/2010/main" val="3293227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A7A268-17F7-40BB-A178-D76F2D48F8BA}" type="slidenum">
              <a:rPr lang="en-US"/>
              <a:pPr/>
              <a:t>‹#›</a:t>
            </a:fld>
            <a:endParaRPr lang="en-US"/>
          </a:p>
        </p:txBody>
      </p:sp>
    </p:spTree>
    <p:extLst>
      <p:ext uri="{BB962C8B-B14F-4D97-AF65-F5344CB8AC3E}">
        <p14:creationId xmlns:p14="http://schemas.microsoft.com/office/powerpoint/2010/main" val="2620279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71AF892-4852-47A7-8222-2FB320720103}" type="slidenum">
              <a:rPr lang="en-US"/>
              <a:pPr/>
              <a:t>‹#›</a:t>
            </a:fld>
            <a:endParaRPr lang="en-US"/>
          </a:p>
        </p:txBody>
      </p:sp>
    </p:spTree>
    <p:extLst>
      <p:ext uri="{BB962C8B-B14F-4D97-AF65-F5344CB8AC3E}">
        <p14:creationId xmlns:p14="http://schemas.microsoft.com/office/powerpoint/2010/main" val="1753856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E42BBD2-31FA-44EA-A44F-E7C69A482602}" type="slidenum">
              <a:rPr lang="en-US"/>
              <a:pPr/>
              <a:t>‹#›</a:t>
            </a:fld>
            <a:endParaRPr lang="en-US"/>
          </a:p>
        </p:txBody>
      </p:sp>
    </p:spTree>
    <p:extLst>
      <p:ext uri="{BB962C8B-B14F-4D97-AF65-F5344CB8AC3E}">
        <p14:creationId xmlns:p14="http://schemas.microsoft.com/office/powerpoint/2010/main" val="3591989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6FABAFE-E825-404B-A90B-F53D47EE1159}" type="slidenum">
              <a:rPr lang="en-US"/>
              <a:pPr/>
              <a:t>‹#›</a:t>
            </a:fld>
            <a:endParaRPr lang="en-US"/>
          </a:p>
        </p:txBody>
      </p:sp>
    </p:spTree>
    <p:extLst>
      <p:ext uri="{BB962C8B-B14F-4D97-AF65-F5344CB8AC3E}">
        <p14:creationId xmlns:p14="http://schemas.microsoft.com/office/powerpoint/2010/main" val="1320523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19D254A-C7A3-468A-9002-D7EB55AFFE6D}" type="slidenum">
              <a:rPr lang="en-US"/>
              <a:pPr/>
              <a:t>‹#›</a:t>
            </a:fld>
            <a:endParaRPr lang="en-US"/>
          </a:p>
        </p:txBody>
      </p:sp>
    </p:spTree>
    <p:extLst>
      <p:ext uri="{BB962C8B-B14F-4D97-AF65-F5344CB8AC3E}">
        <p14:creationId xmlns:p14="http://schemas.microsoft.com/office/powerpoint/2010/main" val="2471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CB65F26-E079-435D-9AE2-D0969DDBE0BD}" type="slidenum">
              <a:rPr lang="en-US"/>
              <a:pPr/>
              <a:t>‹#›</a:t>
            </a:fld>
            <a:endParaRPr lang="en-US"/>
          </a:p>
        </p:txBody>
      </p:sp>
    </p:spTree>
    <p:extLst>
      <p:ext uri="{BB962C8B-B14F-4D97-AF65-F5344CB8AC3E}">
        <p14:creationId xmlns:p14="http://schemas.microsoft.com/office/powerpoint/2010/main" val="1758606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BFC3521-3BD3-4E78-8D16-D2C80E959FC1}" type="slidenum">
              <a:rPr lang="en-US"/>
              <a:pPr/>
              <a:t>‹#›</a:t>
            </a:fld>
            <a:endParaRPr lang="en-US"/>
          </a:p>
        </p:txBody>
      </p:sp>
    </p:spTree>
    <p:extLst>
      <p:ext uri="{BB962C8B-B14F-4D97-AF65-F5344CB8AC3E}">
        <p14:creationId xmlns:p14="http://schemas.microsoft.com/office/powerpoint/2010/main" val="3783344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8ADB359-6E6C-4B88-A4B9-09639A50D5C3}" type="slidenum">
              <a:rPr lang="en-US"/>
              <a:pPr/>
              <a:t>‹#›</a:t>
            </a:fld>
            <a:endParaRPr lang="en-US"/>
          </a:p>
        </p:txBody>
      </p:sp>
    </p:spTree>
    <p:extLst>
      <p:ext uri="{BB962C8B-B14F-4D97-AF65-F5344CB8AC3E}">
        <p14:creationId xmlns:p14="http://schemas.microsoft.com/office/powerpoint/2010/main" val="3199387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9E73498-D9CC-4A06-B0E0-40CB31B49C13}" type="slidenum">
              <a:rPr lang="en-US"/>
              <a:pPr/>
              <a:t>‹#›</a:t>
            </a:fld>
            <a:endParaRPr lang="en-US"/>
          </a:p>
        </p:txBody>
      </p:sp>
    </p:spTree>
    <p:extLst>
      <p:ext uri="{BB962C8B-B14F-4D97-AF65-F5344CB8AC3E}">
        <p14:creationId xmlns:p14="http://schemas.microsoft.com/office/powerpoint/2010/main" val="3021968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059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5059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5059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a:solidFill>
                  <a:schemeClr val="tx1"/>
                </a:solidFill>
                <a:latin typeface="+mn-lt"/>
                <a:cs typeface="+mn-cs"/>
              </a:defRPr>
            </a:lvl1pPr>
          </a:lstStyle>
          <a:p>
            <a:endParaRPr lang="en-US"/>
          </a:p>
        </p:txBody>
      </p:sp>
      <p:sp>
        <p:nvSpPr>
          <p:cNvPr id="75059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a:solidFill>
                  <a:schemeClr val="tx1"/>
                </a:solidFill>
                <a:latin typeface="+mn-lt"/>
                <a:cs typeface="+mn-cs"/>
              </a:defRPr>
            </a:lvl1pPr>
          </a:lstStyle>
          <a:p>
            <a:endParaRPr lang="en-US"/>
          </a:p>
        </p:txBody>
      </p:sp>
      <p:sp>
        <p:nvSpPr>
          <p:cNvPr id="75059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a:solidFill>
                  <a:schemeClr val="tx1"/>
                </a:solidFill>
                <a:latin typeface="+mn-lt"/>
                <a:cs typeface="+mn-cs"/>
              </a:defRPr>
            </a:lvl1pPr>
          </a:lstStyle>
          <a:p>
            <a:fld id="{C1521562-E27F-4B26-B9E0-4ECFD5F2707F}" type="slidenum">
              <a:rPr lang="en-US"/>
              <a:pPr/>
              <a:t>‹#›</a:t>
            </a:fld>
            <a:endParaRPr lang="en-US"/>
          </a:p>
        </p:txBody>
      </p:sp>
      <p:pic>
        <p:nvPicPr>
          <p:cNvPr id="750599" name="Picture 7"/>
          <p:cNvPicPr>
            <a:picLocks noChangeAspect="1" noChangeArrowheads="1"/>
          </p:cNvPicPr>
          <p:nvPr/>
        </p:nvPicPr>
        <p:blipFill>
          <a:blip r:embed="rId13" cstate="print">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8210550" y="6229350"/>
            <a:ext cx="474663" cy="487363"/>
          </a:xfrm>
          <a:prstGeom prst="rect">
            <a:avLst/>
          </a:prstGeom>
          <a:noFill/>
          <a:ln>
            <a:noFill/>
          </a:ln>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0603" name="Picture 11" descr="1x1"/>
          <p:cNvPicPr>
            <a:picLocks noChangeAspect="1" noChangeArrowheads="1"/>
          </p:cNvPicPr>
          <p:nvPr userDrawn="1"/>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7675" y="6219825"/>
            <a:ext cx="666750" cy="4572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082" name="Rectangle 2"/>
          <p:cNvSpPr>
            <a:spLocks noChangeArrowheads="1"/>
          </p:cNvSpPr>
          <p:nvPr/>
        </p:nvSpPr>
        <p:spPr bwMode="auto">
          <a:xfrm>
            <a:off x="969963" y="979488"/>
            <a:ext cx="47498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86093" name="Text Box 13"/>
          <p:cNvSpPr txBox="1">
            <a:spLocks noChangeArrowheads="1"/>
          </p:cNvSpPr>
          <p:nvPr/>
        </p:nvSpPr>
        <p:spPr bwMode="auto">
          <a:xfrm>
            <a:off x="1676400" y="5638800"/>
            <a:ext cx="5791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i="1"/>
              <a:t>Forging new generations of engineers</a:t>
            </a:r>
          </a:p>
        </p:txBody>
      </p:sp>
      <p:pic>
        <p:nvPicPr>
          <p:cNvPr id="686094" name="Picture 14" descr="6x6_PLTW_Logo_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47850" y="247650"/>
            <a:ext cx="5486400" cy="5486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randomBa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8610" name="Rectangle 2"/>
          <p:cNvSpPr>
            <a:spLocks noChangeArrowheads="1"/>
          </p:cNvSpPr>
          <p:nvPr/>
        </p:nvSpPr>
        <p:spPr bwMode="auto">
          <a:xfrm>
            <a:off x="1246188" y="990600"/>
            <a:ext cx="5164137"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eaLnBrk="1" hangingPunct="1"/>
            <a:r>
              <a:rPr lang="en-US" sz="4400" b="0">
                <a:solidFill>
                  <a:schemeClr val="tx2"/>
                </a:solidFill>
                <a:latin typeface="Arial" charset="0"/>
                <a:cs typeface="Arial" charset="0"/>
              </a:rPr>
              <a:t>1. Define a Problem</a:t>
            </a:r>
          </a:p>
        </p:txBody>
      </p:sp>
      <p:sp>
        <p:nvSpPr>
          <p:cNvPr id="708611" name="Text Box 3"/>
          <p:cNvSpPr txBox="1">
            <a:spLocks noChangeArrowheads="1"/>
          </p:cNvSpPr>
          <p:nvPr/>
        </p:nvSpPr>
        <p:spPr bwMode="auto">
          <a:xfrm>
            <a:off x="609600" y="2371725"/>
            <a:ext cx="8004175" cy="282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buFontTx/>
              <a:buChar char="•"/>
            </a:pPr>
            <a:r>
              <a:rPr lang="en-US" sz="3200" b="0">
                <a:cs typeface="Arial" charset="0"/>
              </a:rPr>
              <a:t>Receive a </a:t>
            </a:r>
            <a:r>
              <a:rPr lang="en-US" sz="3200" i="1">
                <a:cs typeface="Arial" charset="0"/>
              </a:rPr>
              <a:t>problem</a:t>
            </a:r>
            <a:r>
              <a:rPr lang="en-US" sz="3200" b="0">
                <a:cs typeface="Arial" charset="0"/>
              </a:rPr>
              <a:t> to solve from the client.</a:t>
            </a:r>
            <a:endParaRPr lang="en-US" sz="3200" b="0"/>
          </a:p>
          <a:p>
            <a:pPr>
              <a:spcAft>
                <a:spcPct val="30000"/>
              </a:spcAft>
              <a:buFontTx/>
              <a:buChar char="•"/>
            </a:pPr>
            <a:r>
              <a:rPr lang="en-US" sz="3200" b="0"/>
              <a:t>Gather information.</a:t>
            </a:r>
          </a:p>
          <a:p>
            <a:pPr>
              <a:spcAft>
                <a:spcPct val="30000"/>
              </a:spcAft>
              <a:buFontTx/>
              <a:buChar char="•"/>
            </a:pPr>
            <a:r>
              <a:rPr lang="en-US" sz="3200" b="0"/>
              <a:t>Be inspired through media exposure of a current </a:t>
            </a:r>
            <a:r>
              <a:rPr lang="en-US" sz="3200" i="1"/>
              <a:t>problem</a:t>
            </a:r>
            <a:r>
              <a:rPr lang="en-US" sz="3200" b="0"/>
              <a:t> and take action. </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08611">
                                            <p:txEl>
                                              <p:pRg st="0" end="0"/>
                                            </p:txEl>
                                          </p:spTgt>
                                        </p:tgtEl>
                                        <p:attrNameLst>
                                          <p:attrName>style.visibility</p:attrName>
                                        </p:attrNameLst>
                                      </p:cBhvr>
                                      <p:to>
                                        <p:strVal val="visible"/>
                                      </p:to>
                                    </p:set>
                                    <p:animEffect transition="in" filter="wipe(up)">
                                      <p:cBhvr>
                                        <p:cTn id="7" dur="500"/>
                                        <p:tgtEl>
                                          <p:spTgt spid="708611">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708611">
                                            <p:txEl>
                                              <p:pRg st="1" end="1"/>
                                            </p:txEl>
                                          </p:spTgt>
                                        </p:tgtEl>
                                        <p:attrNameLst>
                                          <p:attrName>style.visibility</p:attrName>
                                        </p:attrNameLst>
                                      </p:cBhvr>
                                      <p:to>
                                        <p:strVal val="visible"/>
                                      </p:to>
                                    </p:set>
                                    <p:animEffect transition="in" filter="wipe(up)">
                                      <p:cBhvr>
                                        <p:cTn id="11" dur="500"/>
                                        <p:tgtEl>
                                          <p:spTgt spid="708611">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708611">
                                            <p:txEl>
                                              <p:pRg st="2" end="2"/>
                                            </p:txEl>
                                          </p:spTgt>
                                        </p:tgtEl>
                                        <p:attrNameLst>
                                          <p:attrName>style.visibility</p:attrName>
                                        </p:attrNameLst>
                                      </p:cBhvr>
                                      <p:to>
                                        <p:strVal val="visible"/>
                                      </p:to>
                                    </p:set>
                                    <p:animEffect transition="in" filter="wipe(up)">
                                      <p:cBhvr>
                                        <p:cTn id="16" dur="500"/>
                                        <p:tgtEl>
                                          <p:spTgt spid="7086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86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58" name="Rectangle 2"/>
          <p:cNvSpPr>
            <a:spLocks noChangeArrowheads="1"/>
          </p:cNvSpPr>
          <p:nvPr/>
        </p:nvSpPr>
        <p:spPr bwMode="auto">
          <a:xfrm>
            <a:off x="1246188" y="990600"/>
            <a:ext cx="5357812"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eaLnBrk="1" hangingPunct="1"/>
            <a:r>
              <a:rPr lang="en-US" sz="4400" b="0">
                <a:solidFill>
                  <a:schemeClr val="tx2"/>
                </a:solidFill>
                <a:latin typeface="Arial" charset="0"/>
                <a:cs typeface="Arial" charset="0"/>
              </a:rPr>
              <a:t>2. Brainstorm</a:t>
            </a:r>
          </a:p>
        </p:txBody>
      </p:sp>
      <p:sp>
        <p:nvSpPr>
          <p:cNvPr id="710659" name="Text Box 3"/>
          <p:cNvSpPr txBox="1">
            <a:spLocks noChangeArrowheads="1"/>
          </p:cNvSpPr>
          <p:nvPr/>
        </p:nvSpPr>
        <p:spPr bwMode="auto">
          <a:xfrm>
            <a:off x="630238" y="2133600"/>
            <a:ext cx="8212137" cy="346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buFontTx/>
              <a:buChar char="•"/>
            </a:pPr>
            <a:r>
              <a:rPr lang="en-US" sz="2800" b="0"/>
              <a:t>A group problem-solving process in which each person in the group presents ideas in an open forum.</a:t>
            </a:r>
          </a:p>
          <a:p>
            <a:pPr>
              <a:spcAft>
                <a:spcPct val="30000"/>
              </a:spcAft>
              <a:buFontTx/>
              <a:buChar char="•"/>
            </a:pPr>
            <a:r>
              <a:rPr lang="en-US" sz="2800" b="0"/>
              <a:t>Generate and record ideas.</a:t>
            </a:r>
          </a:p>
          <a:p>
            <a:pPr>
              <a:spcAft>
                <a:spcPct val="30000"/>
              </a:spcAft>
              <a:buFontTx/>
              <a:buChar char="•"/>
            </a:pPr>
            <a:r>
              <a:rPr lang="en-US" sz="2800" b="0"/>
              <a:t>Keep the mind alert through rapidly paced sessions.</a:t>
            </a:r>
          </a:p>
          <a:p>
            <a:pPr>
              <a:spcAft>
                <a:spcPct val="30000"/>
              </a:spcAft>
              <a:buFontTx/>
              <a:buChar char="•"/>
            </a:pPr>
            <a:r>
              <a:rPr lang="en-US" sz="2800" b="0"/>
              <a:t>Develop preliminary ideas.</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0659">
                                            <p:txEl>
                                              <p:pRg st="0" end="0"/>
                                            </p:txEl>
                                          </p:spTgt>
                                        </p:tgtEl>
                                        <p:attrNameLst>
                                          <p:attrName>style.visibility</p:attrName>
                                        </p:attrNameLst>
                                      </p:cBhvr>
                                      <p:to>
                                        <p:strVal val="visible"/>
                                      </p:to>
                                    </p:set>
                                    <p:animEffect transition="in" filter="wipe(up)">
                                      <p:cBhvr>
                                        <p:cTn id="7" dur="500"/>
                                        <p:tgtEl>
                                          <p:spTgt spid="7106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10659">
                                            <p:txEl>
                                              <p:pRg st="1" end="1"/>
                                            </p:txEl>
                                          </p:spTgt>
                                        </p:tgtEl>
                                        <p:attrNameLst>
                                          <p:attrName>style.visibility</p:attrName>
                                        </p:attrNameLst>
                                      </p:cBhvr>
                                      <p:to>
                                        <p:strVal val="visible"/>
                                      </p:to>
                                    </p:set>
                                    <p:animEffect transition="in" filter="wipe(up)">
                                      <p:cBhvr>
                                        <p:cTn id="12" dur="500"/>
                                        <p:tgtEl>
                                          <p:spTgt spid="7106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10659">
                                            <p:txEl>
                                              <p:pRg st="2" end="2"/>
                                            </p:txEl>
                                          </p:spTgt>
                                        </p:tgtEl>
                                        <p:attrNameLst>
                                          <p:attrName>style.visibility</p:attrName>
                                        </p:attrNameLst>
                                      </p:cBhvr>
                                      <p:to>
                                        <p:strVal val="visible"/>
                                      </p:to>
                                    </p:set>
                                    <p:animEffect transition="in" filter="wipe(up)">
                                      <p:cBhvr>
                                        <p:cTn id="17" dur="500"/>
                                        <p:tgtEl>
                                          <p:spTgt spid="7106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10659">
                                            <p:txEl>
                                              <p:pRg st="3" end="3"/>
                                            </p:txEl>
                                          </p:spTgt>
                                        </p:tgtEl>
                                        <p:attrNameLst>
                                          <p:attrName>style.visibility</p:attrName>
                                        </p:attrNameLst>
                                      </p:cBhvr>
                                      <p:to>
                                        <p:strVal val="visible"/>
                                      </p:to>
                                    </p:set>
                                    <p:animEffect transition="in" filter="wipe(up)">
                                      <p:cBhvr>
                                        <p:cTn id="22" dur="500"/>
                                        <p:tgtEl>
                                          <p:spTgt spid="7106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065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1682" name="Rectangle 2"/>
          <p:cNvSpPr>
            <a:spLocks noChangeArrowheads="1"/>
          </p:cNvSpPr>
          <p:nvPr/>
        </p:nvSpPr>
        <p:spPr bwMode="auto">
          <a:xfrm>
            <a:off x="1246188" y="990600"/>
            <a:ext cx="7600950"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eaLnBrk="1" hangingPunct="1"/>
            <a:r>
              <a:rPr lang="en-US" sz="4000" b="0">
                <a:solidFill>
                  <a:schemeClr val="tx2"/>
                </a:solidFill>
                <a:latin typeface="Arial" charset="0"/>
                <a:cs typeface="Arial" charset="0"/>
              </a:rPr>
              <a:t>3. Research and Generate Ideas</a:t>
            </a:r>
          </a:p>
        </p:txBody>
      </p:sp>
      <p:sp>
        <p:nvSpPr>
          <p:cNvPr id="711683" name="Text Box 3"/>
          <p:cNvSpPr txBox="1">
            <a:spLocks noChangeArrowheads="1"/>
          </p:cNvSpPr>
          <p:nvPr/>
        </p:nvSpPr>
        <p:spPr bwMode="auto">
          <a:xfrm>
            <a:off x="628650" y="2195513"/>
            <a:ext cx="8210550" cy="346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buFontTx/>
              <a:buChar char="•"/>
            </a:pPr>
            <a:r>
              <a:rPr lang="en-US" sz="2800" b="0"/>
              <a:t>Conduct interviews with those affected by the problem. </a:t>
            </a:r>
          </a:p>
          <a:p>
            <a:pPr>
              <a:spcAft>
                <a:spcPct val="30000"/>
              </a:spcAft>
              <a:buFontTx/>
              <a:buChar char="•"/>
            </a:pPr>
            <a:r>
              <a:rPr lang="en-US" sz="2800" b="0"/>
              <a:t>Research solutions that may already exist; identify shortcomings and reasons why they aren’t appropriate to a given situation.</a:t>
            </a:r>
          </a:p>
          <a:p>
            <a:pPr>
              <a:spcAft>
                <a:spcPct val="30000"/>
              </a:spcAft>
              <a:buFontTx/>
              <a:buChar char="•"/>
            </a:pPr>
            <a:r>
              <a:rPr lang="en-US" sz="2800" b="0"/>
              <a:t>Compile ideas and report findings to the team.</a:t>
            </a:r>
          </a:p>
          <a:p>
            <a:pPr>
              <a:spcAft>
                <a:spcPct val="30000"/>
              </a:spcAft>
              <a:buFontTx/>
              <a:buChar char="•"/>
            </a:pPr>
            <a:endParaRPr lang="en-US" sz="2800" b="0"/>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1683">
                                            <p:txEl>
                                              <p:pRg st="0" end="0"/>
                                            </p:txEl>
                                          </p:spTgt>
                                        </p:tgtEl>
                                        <p:attrNameLst>
                                          <p:attrName>style.visibility</p:attrName>
                                        </p:attrNameLst>
                                      </p:cBhvr>
                                      <p:to>
                                        <p:strVal val="visible"/>
                                      </p:to>
                                    </p:set>
                                    <p:animEffect transition="in" filter="wipe(up)">
                                      <p:cBhvr>
                                        <p:cTn id="7" dur="500"/>
                                        <p:tgtEl>
                                          <p:spTgt spid="7116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11683">
                                            <p:txEl>
                                              <p:pRg st="1" end="1"/>
                                            </p:txEl>
                                          </p:spTgt>
                                        </p:tgtEl>
                                        <p:attrNameLst>
                                          <p:attrName>style.visibility</p:attrName>
                                        </p:attrNameLst>
                                      </p:cBhvr>
                                      <p:to>
                                        <p:strVal val="visible"/>
                                      </p:to>
                                    </p:set>
                                    <p:animEffect transition="in" filter="wipe(up)">
                                      <p:cBhvr>
                                        <p:cTn id="12" dur="500"/>
                                        <p:tgtEl>
                                          <p:spTgt spid="7116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1683">
                                            <p:txEl>
                                              <p:pRg st="2" end="2"/>
                                            </p:txEl>
                                          </p:spTgt>
                                        </p:tgtEl>
                                        <p:attrNameLst>
                                          <p:attrName>style.visibility</p:attrName>
                                        </p:attrNameLst>
                                      </p:cBhvr>
                                      <p:to>
                                        <p:strVal val="visible"/>
                                      </p:to>
                                    </p:set>
                                    <p:animEffect transition="in" filter="wipe(left)">
                                      <p:cBhvr>
                                        <p:cTn id="17" dur="500"/>
                                        <p:tgtEl>
                                          <p:spTgt spid="7116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168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3730" name="Rectangle 2"/>
          <p:cNvSpPr>
            <a:spLocks noChangeArrowheads="1"/>
          </p:cNvSpPr>
          <p:nvPr/>
        </p:nvSpPr>
        <p:spPr bwMode="auto">
          <a:xfrm>
            <a:off x="1246188" y="990600"/>
            <a:ext cx="7724775"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eaLnBrk="1" hangingPunct="1"/>
            <a:r>
              <a:rPr lang="en-US" sz="4000" b="0">
                <a:solidFill>
                  <a:schemeClr val="tx2"/>
                </a:solidFill>
                <a:latin typeface="Arial" charset="0"/>
                <a:cs typeface="Arial" charset="0"/>
              </a:rPr>
              <a:t>4. Identify Criteria and Specify Constraints </a:t>
            </a:r>
          </a:p>
        </p:txBody>
      </p:sp>
      <p:sp>
        <p:nvSpPr>
          <p:cNvPr id="713731" name="Text Box 3"/>
          <p:cNvSpPr txBox="1">
            <a:spLocks noChangeArrowheads="1"/>
          </p:cNvSpPr>
          <p:nvPr/>
        </p:nvSpPr>
        <p:spPr bwMode="auto">
          <a:xfrm>
            <a:off x="628650" y="2339975"/>
            <a:ext cx="8123238" cy="304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buFontTx/>
              <a:buChar char="•"/>
            </a:pPr>
            <a:r>
              <a:rPr lang="en-US" sz="2800" b="0">
                <a:cs typeface="Arial" charset="0"/>
              </a:rPr>
              <a:t>Identify what the solution should do and the degree to which the solution will be pursued.</a:t>
            </a:r>
          </a:p>
          <a:p>
            <a:pPr>
              <a:spcAft>
                <a:spcPct val="30000"/>
              </a:spcAft>
              <a:buFontTx/>
              <a:buChar char="•"/>
            </a:pPr>
            <a:r>
              <a:rPr lang="en-US" sz="2800" b="0">
                <a:cs typeface="Arial" charset="0"/>
              </a:rPr>
              <a:t>Identify constraints (i.e., budget and time are typical considerations).</a:t>
            </a:r>
          </a:p>
          <a:p>
            <a:pPr>
              <a:spcAft>
                <a:spcPct val="30000"/>
              </a:spcAft>
              <a:buFontTx/>
              <a:buChar char="•"/>
            </a:pPr>
            <a:r>
              <a:rPr lang="en-US" sz="2800" b="0">
                <a:cs typeface="Arial" charset="0"/>
              </a:rPr>
              <a:t>Draft the Design Brief.</a:t>
            </a:r>
          </a:p>
          <a:p>
            <a:pPr>
              <a:spcAft>
                <a:spcPct val="30000"/>
              </a:spcAft>
              <a:buFontTx/>
              <a:buChar char="•"/>
            </a:pPr>
            <a:endParaRPr lang="en-US" sz="2800" b="0">
              <a:cs typeface="Arial" charset="0"/>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3731">
                                            <p:txEl>
                                              <p:pRg st="0" end="0"/>
                                            </p:txEl>
                                          </p:spTgt>
                                        </p:tgtEl>
                                        <p:attrNameLst>
                                          <p:attrName>style.visibility</p:attrName>
                                        </p:attrNameLst>
                                      </p:cBhvr>
                                      <p:to>
                                        <p:strVal val="visible"/>
                                      </p:to>
                                    </p:set>
                                    <p:animEffect transition="in" filter="wipe(up)">
                                      <p:cBhvr>
                                        <p:cTn id="7" dur="500"/>
                                        <p:tgtEl>
                                          <p:spTgt spid="7137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13731">
                                            <p:txEl>
                                              <p:pRg st="1" end="1"/>
                                            </p:txEl>
                                          </p:spTgt>
                                        </p:tgtEl>
                                        <p:attrNameLst>
                                          <p:attrName>style.visibility</p:attrName>
                                        </p:attrNameLst>
                                      </p:cBhvr>
                                      <p:to>
                                        <p:strVal val="visible"/>
                                      </p:to>
                                    </p:set>
                                    <p:animEffect transition="in" filter="wipe(up)">
                                      <p:cBhvr>
                                        <p:cTn id="12" dur="500"/>
                                        <p:tgtEl>
                                          <p:spTgt spid="7137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13731">
                                            <p:txEl>
                                              <p:pRg st="2" end="2"/>
                                            </p:txEl>
                                          </p:spTgt>
                                        </p:tgtEl>
                                        <p:attrNameLst>
                                          <p:attrName>style.visibility</p:attrName>
                                        </p:attrNameLst>
                                      </p:cBhvr>
                                      <p:to>
                                        <p:strVal val="visible"/>
                                      </p:to>
                                    </p:set>
                                    <p:animEffect transition="in" filter="wipe(up)">
                                      <p:cBhvr>
                                        <p:cTn id="17" dur="500"/>
                                        <p:tgtEl>
                                          <p:spTgt spid="7137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373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3970" name="Rectangle 2"/>
          <p:cNvSpPr>
            <a:spLocks noGrp="1" noChangeArrowheads="1"/>
          </p:cNvSpPr>
          <p:nvPr>
            <p:ph type="title"/>
          </p:nvPr>
        </p:nvSpPr>
        <p:spPr/>
        <p:txBody>
          <a:bodyPr/>
          <a:lstStyle/>
          <a:p>
            <a:pPr algn="l"/>
            <a:r>
              <a:rPr lang="en-US"/>
              <a:t>	5. Explore Possibilities</a:t>
            </a:r>
          </a:p>
        </p:txBody>
      </p:sp>
      <p:sp>
        <p:nvSpPr>
          <p:cNvPr id="723971" name="Rectangle 3"/>
          <p:cNvSpPr>
            <a:spLocks noGrp="1" noChangeArrowheads="1"/>
          </p:cNvSpPr>
          <p:nvPr>
            <p:ph type="body" idx="1"/>
          </p:nvPr>
        </p:nvSpPr>
        <p:spPr/>
        <p:txBody>
          <a:bodyPr/>
          <a:lstStyle/>
          <a:p>
            <a:r>
              <a:rPr lang="en-US"/>
              <a:t>Consider further development of brainstorming ideas with constraints and tradeoffs.</a:t>
            </a:r>
          </a:p>
          <a:p>
            <a:r>
              <a:rPr lang="en-US"/>
              <a:t>Explore alternative ideas based on further knowledge and technologies.</a:t>
            </a:r>
          </a:p>
          <a:p>
            <a:endParaRPr lang="en-US"/>
          </a:p>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4754" name="Rectangle 2"/>
          <p:cNvSpPr>
            <a:spLocks noChangeArrowheads="1"/>
          </p:cNvSpPr>
          <p:nvPr/>
        </p:nvSpPr>
        <p:spPr bwMode="auto">
          <a:xfrm>
            <a:off x="1246188" y="990600"/>
            <a:ext cx="5689600"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eaLnBrk="1" hangingPunct="1"/>
            <a:r>
              <a:rPr lang="en-US" sz="4400" b="0">
                <a:solidFill>
                  <a:schemeClr val="tx2"/>
                </a:solidFill>
                <a:latin typeface="Arial" charset="0"/>
                <a:cs typeface="Arial" charset="0"/>
              </a:rPr>
              <a:t>6. Select an Approach</a:t>
            </a:r>
          </a:p>
        </p:txBody>
      </p:sp>
      <p:sp>
        <p:nvSpPr>
          <p:cNvPr id="714755" name="Text Box 3"/>
          <p:cNvSpPr txBox="1">
            <a:spLocks noChangeArrowheads="1"/>
          </p:cNvSpPr>
          <p:nvPr/>
        </p:nvSpPr>
        <p:spPr bwMode="auto">
          <a:xfrm>
            <a:off x="622300" y="2351088"/>
            <a:ext cx="8145463" cy="291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buFontTx/>
              <a:buChar char="•"/>
            </a:pPr>
            <a:r>
              <a:rPr lang="en-US" sz="2800" b="0">
                <a:cs typeface="Arial" charset="0"/>
              </a:rPr>
              <a:t>Review brainstormed information and answer any lingering questions.</a:t>
            </a:r>
            <a:endParaRPr lang="en-US" sz="2800" b="0"/>
          </a:p>
          <a:p>
            <a:pPr>
              <a:spcAft>
                <a:spcPct val="30000"/>
              </a:spcAft>
              <a:buFontTx/>
              <a:buChar char="•"/>
            </a:pPr>
            <a:r>
              <a:rPr lang="en-US" sz="2800" b="0"/>
              <a:t>Narrow ideas down through a voting process, or by use of a decision matrix.</a:t>
            </a:r>
          </a:p>
          <a:p>
            <a:pPr>
              <a:spcAft>
                <a:spcPct val="30000"/>
              </a:spcAft>
              <a:buFontTx/>
              <a:buChar char="•"/>
            </a:pPr>
            <a:r>
              <a:rPr lang="en-US" sz="2800" b="0"/>
              <a:t>Decide on final idea, usually through group consensus.</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4755">
                                            <p:txEl>
                                              <p:pRg st="0" end="0"/>
                                            </p:txEl>
                                          </p:spTgt>
                                        </p:tgtEl>
                                        <p:attrNameLst>
                                          <p:attrName>style.visibility</p:attrName>
                                        </p:attrNameLst>
                                      </p:cBhvr>
                                      <p:to>
                                        <p:strVal val="visible"/>
                                      </p:to>
                                    </p:set>
                                    <p:animEffect transition="in" filter="wipe(up)">
                                      <p:cBhvr>
                                        <p:cTn id="7" dur="500"/>
                                        <p:tgtEl>
                                          <p:spTgt spid="7147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14755">
                                            <p:txEl>
                                              <p:pRg st="1" end="1"/>
                                            </p:txEl>
                                          </p:spTgt>
                                        </p:tgtEl>
                                        <p:attrNameLst>
                                          <p:attrName>style.visibility</p:attrName>
                                        </p:attrNameLst>
                                      </p:cBhvr>
                                      <p:to>
                                        <p:strVal val="visible"/>
                                      </p:to>
                                    </p:set>
                                    <p:animEffect transition="in" filter="wipe(up)">
                                      <p:cBhvr>
                                        <p:cTn id="12" dur="500"/>
                                        <p:tgtEl>
                                          <p:spTgt spid="7147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14755">
                                            <p:txEl>
                                              <p:pRg st="2" end="2"/>
                                            </p:txEl>
                                          </p:spTgt>
                                        </p:tgtEl>
                                        <p:attrNameLst>
                                          <p:attrName>style.visibility</p:attrName>
                                        </p:attrNameLst>
                                      </p:cBhvr>
                                      <p:to>
                                        <p:strVal val="visible"/>
                                      </p:to>
                                    </p:set>
                                    <p:animEffect transition="in" filter="wipe(up)">
                                      <p:cBhvr>
                                        <p:cTn id="17" dur="500"/>
                                        <p:tgtEl>
                                          <p:spTgt spid="7147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475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5778" name="Rectangle 2"/>
          <p:cNvSpPr>
            <a:spLocks noChangeArrowheads="1"/>
          </p:cNvSpPr>
          <p:nvPr/>
        </p:nvSpPr>
        <p:spPr bwMode="auto">
          <a:xfrm>
            <a:off x="1246188" y="990600"/>
            <a:ext cx="7897812"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eaLnBrk="1" hangingPunct="1"/>
            <a:r>
              <a:rPr lang="en-US" sz="4400" b="0">
                <a:solidFill>
                  <a:schemeClr val="tx2"/>
                </a:solidFill>
                <a:latin typeface="Arial" charset="0"/>
                <a:cs typeface="Arial" charset="0"/>
              </a:rPr>
              <a:t>7. Develop a Design Proposal</a:t>
            </a:r>
          </a:p>
        </p:txBody>
      </p:sp>
      <p:sp>
        <p:nvSpPr>
          <p:cNvPr id="715779" name="Text Box 3"/>
          <p:cNvSpPr txBox="1">
            <a:spLocks noChangeArrowheads="1"/>
          </p:cNvSpPr>
          <p:nvPr/>
        </p:nvSpPr>
        <p:spPr bwMode="auto">
          <a:xfrm>
            <a:off x="617538" y="2328863"/>
            <a:ext cx="8134350" cy="3894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buFontTx/>
              <a:buChar char="•"/>
            </a:pPr>
            <a:r>
              <a:rPr lang="en-US" sz="2800" b="0"/>
              <a:t>Explore the idea in greater detail with annotated sketches.</a:t>
            </a:r>
          </a:p>
          <a:p>
            <a:pPr>
              <a:spcAft>
                <a:spcPct val="30000"/>
              </a:spcAft>
              <a:buFontTx/>
              <a:buChar char="•"/>
            </a:pPr>
            <a:r>
              <a:rPr lang="en-US" sz="2800" b="0"/>
              <a:t>Make critical decisions such as material types and manufacturing methods.</a:t>
            </a:r>
          </a:p>
          <a:p>
            <a:pPr>
              <a:spcAft>
                <a:spcPct val="30000"/>
              </a:spcAft>
              <a:buFontTx/>
              <a:buChar char="•"/>
            </a:pPr>
            <a:r>
              <a:rPr lang="en-US" sz="2800" b="0"/>
              <a:t>Generate through computer models detailed sketches to further refine the idea.</a:t>
            </a:r>
          </a:p>
          <a:p>
            <a:pPr>
              <a:spcAft>
                <a:spcPct val="30000"/>
              </a:spcAft>
              <a:buFontTx/>
              <a:buChar char="•"/>
            </a:pPr>
            <a:r>
              <a:rPr lang="en-US" sz="2800" b="0"/>
              <a:t>Produce working drawings so the idea can be built.</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5779">
                                            <p:txEl>
                                              <p:pRg st="0" end="0"/>
                                            </p:txEl>
                                          </p:spTgt>
                                        </p:tgtEl>
                                        <p:attrNameLst>
                                          <p:attrName>style.visibility</p:attrName>
                                        </p:attrNameLst>
                                      </p:cBhvr>
                                      <p:to>
                                        <p:strVal val="visible"/>
                                      </p:to>
                                    </p:set>
                                    <p:animEffect transition="in" filter="wipe(up)">
                                      <p:cBhvr>
                                        <p:cTn id="7" dur="500"/>
                                        <p:tgtEl>
                                          <p:spTgt spid="7157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15779">
                                            <p:txEl>
                                              <p:pRg st="1" end="1"/>
                                            </p:txEl>
                                          </p:spTgt>
                                        </p:tgtEl>
                                        <p:attrNameLst>
                                          <p:attrName>style.visibility</p:attrName>
                                        </p:attrNameLst>
                                      </p:cBhvr>
                                      <p:to>
                                        <p:strVal val="visible"/>
                                      </p:to>
                                    </p:set>
                                    <p:animEffect transition="in" filter="wipe(up)">
                                      <p:cBhvr>
                                        <p:cTn id="12" dur="500"/>
                                        <p:tgtEl>
                                          <p:spTgt spid="7157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15779">
                                            <p:txEl>
                                              <p:pRg st="2" end="2"/>
                                            </p:txEl>
                                          </p:spTgt>
                                        </p:tgtEl>
                                        <p:attrNameLst>
                                          <p:attrName>style.visibility</p:attrName>
                                        </p:attrNameLst>
                                      </p:cBhvr>
                                      <p:to>
                                        <p:strVal val="visible"/>
                                      </p:to>
                                    </p:set>
                                    <p:animEffect transition="in" filter="wipe(up)">
                                      <p:cBhvr>
                                        <p:cTn id="17" dur="500"/>
                                        <p:tgtEl>
                                          <p:spTgt spid="7157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15779">
                                            <p:txEl>
                                              <p:pRg st="3" end="3"/>
                                            </p:txEl>
                                          </p:spTgt>
                                        </p:tgtEl>
                                        <p:attrNameLst>
                                          <p:attrName>style.visibility</p:attrName>
                                        </p:attrNameLst>
                                      </p:cBhvr>
                                      <p:to>
                                        <p:strVal val="visible"/>
                                      </p:to>
                                    </p:set>
                                    <p:animEffect transition="in" filter="wipe(up)">
                                      <p:cBhvr>
                                        <p:cTn id="22" dur="500"/>
                                        <p:tgtEl>
                                          <p:spTgt spid="7157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577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02" name="Rectangle 2"/>
          <p:cNvSpPr>
            <a:spLocks noChangeArrowheads="1"/>
          </p:cNvSpPr>
          <p:nvPr/>
        </p:nvSpPr>
        <p:spPr bwMode="auto">
          <a:xfrm>
            <a:off x="1246188" y="990600"/>
            <a:ext cx="7897812"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eaLnBrk="1" hangingPunct="1"/>
            <a:r>
              <a:rPr lang="en-US" sz="4400" b="0">
                <a:solidFill>
                  <a:schemeClr val="tx2"/>
                </a:solidFill>
                <a:latin typeface="Arial" charset="0"/>
                <a:cs typeface="Arial" charset="0"/>
              </a:rPr>
              <a:t>8. Make a Model or Prototype</a:t>
            </a:r>
          </a:p>
        </p:txBody>
      </p:sp>
      <p:sp>
        <p:nvSpPr>
          <p:cNvPr id="716803" name="Text Box 3"/>
          <p:cNvSpPr txBox="1">
            <a:spLocks noChangeArrowheads="1"/>
          </p:cNvSpPr>
          <p:nvPr/>
        </p:nvSpPr>
        <p:spPr bwMode="auto">
          <a:xfrm>
            <a:off x="627063" y="2484438"/>
            <a:ext cx="8124825" cy="235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buFontTx/>
              <a:buChar char="•"/>
            </a:pPr>
            <a:r>
              <a:rPr lang="en-US" sz="2800" b="0"/>
              <a:t>Make models to help communicate the idea, and study aspects such as shape, form, fit, or texture.</a:t>
            </a:r>
          </a:p>
          <a:p>
            <a:pPr>
              <a:spcAft>
                <a:spcPct val="30000"/>
              </a:spcAft>
              <a:buFontTx/>
              <a:buChar char="•"/>
            </a:pPr>
            <a:r>
              <a:rPr lang="en-US" sz="2800" b="0"/>
              <a:t>Construct a prototype from the working drawings, so the solution can be tested.</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6803">
                                            <p:txEl>
                                              <p:pRg st="0" end="0"/>
                                            </p:txEl>
                                          </p:spTgt>
                                        </p:tgtEl>
                                        <p:attrNameLst>
                                          <p:attrName>style.visibility</p:attrName>
                                        </p:attrNameLst>
                                      </p:cBhvr>
                                      <p:to>
                                        <p:strVal val="visible"/>
                                      </p:to>
                                    </p:set>
                                    <p:animEffect transition="in" filter="wipe(up)">
                                      <p:cBhvr>
                                        <p:cTn id="7" dur="500"/>
                                        <p:tgtEl>
                                          <p:spTgt spid="7168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16803">
                                            <p:txEl>
                                              <p:pRg st="1" end="1"/>
                                            </p:txEl>
                                          </p:spTgt>
                                        </p:tgtEl>
                                        <p:attrNameLst>
                                          <p:attrName>style.visibility</p:attrName>
                                        </p:attrNameLst>
                                      </p:cBhvr>
                                      <p:to>
                                        <p:strVal val="visible"/>
                                      </p:to>
                                    </p:set>
                                    <p:animEffect transition="in" filter="wipe(up)">
                                      <p:cBhvr>
                                        <p:cTn id="12" dur="500"/>
                                        <p:tgtEl>
                                          <p:spTgt spid="7168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0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826" name="Rectangle 2"/>
          <p:cNvSpPr>
            <a:spLocks noChangeArrowheads="1"/>
          </p:cNvSpPr>
          <p:nvPr/>
        </p:nvSpPr>
        <p:spPr bwMode="auto">
          <a:xfrm>
            <a:off x="1169988" y="1314450"/>
            <a:ext cx="7974012"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eaLnBrk="1" hangingPunct="1"/>
            <a:r>
              <a:rPr lang="en-US" sz="4400" b="0">
                <a:solidFill>
                  <a:schemeClr val="tx2"/>
                </a:solidFill>
                <a:latin typeface="Arial" charset="0"/>
                <a:cs typeface="Arial" charset="0"/>
              </a:rPr>
              <a:t>9. Test and Evaluate the                                                                                                                         Design using Specifications</a:t>
            </a:r>
          </a:p>
        </p:txBody>
      </p:sp>
      <p:sp>
        <p:nvSpPr>
          <p:cNvPr id="717827" name="Text Box 3"/>
          <p:cNvSpPr txBox="1">
            <a:spLocks noChangeArrowheads="1"/>
          </p:cNvSpPr>
          <p:nvPr/>
        </p:nvSpPr>
        <p:spPr bwMode="auto">
          <a:xfrm>
            <a:off x="631825" y="2362200"/>
            <a:ext cx="8135938" cy="333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buFontTx/>
              <a:buChar char="•"/>
            </a:pPr>
            <a:r>
              <a:rPr lang="en-US" sz="2800" b="0"/>
              <a:t>Design experiments and test the prototype in controlled and working environments.</a:t>
            </a:r>
          </a:p>
          <a:p>
            <a:pPr>
              <a:spcAft>
                <a:spcPct val="30000"/>
              </a:spcAft>
              <a:buFontTx/>
              <a:buChar char="•"/>
            </a:pPr>
            <a:r>
              <a:rPr lang="en-US" sz="2800" b="0"/>
              <a:t>Gather performance data; analyze </a:t>
            </a:r>
            <a:r>
              <a:rPr lang="en-US" sz="2800" b="0">
                <a:cs typeface="Arial" charset="0"/>
              </a:rPr>
              <a:t>and check results against established criteria.</a:t>
            </a:r>
            <a:r>
              <a:rPr lang="en-US" sz="2800" b="0"/>
              <a:t> </a:t>
            </a:r>
          </a:p>
          <a:p>
            <a:pPr>
              <a:spcAft>
                <a:spcPct val="30000"/>
              </a:spcAft>
              <a:buFontTx/>
              <a:buChar char="•"/>
            </a:pPr>
            <a:r>
              <a:rPr lang="en-US" sz="2800" b="0"/>
              <a:t>Conduct a formal critique to flesh out areas of concerns, identify shortcomings, and establish any need for redesign work.</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827">
                                            <p:txEl>
                                              <p:pRg st="0" end="0"/>
                                            </p:txEl>
                                          </p:spTgt>
                                        </p:tgtEl>
                                        <p:attrNameLst>
                                          <p:attrName>style.visibility</p:attrName>
                                        </p:attrNameLst>
                                      </p:cBhvr>
                                      <p:to>
                                        <p:strVal val="visible"/>
                                      </p:to>
                                    </p:set>
                                    <p:animEffect transition="in" filter="wipe(up)">
                                      <p:cBhvr>
                                        <p:cTn id="7" dur="500"/>
                                        <p:tgtEl>
                                          <p:spTgt spid="7178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17827">
                                            <p:txEl>
                                              <p:pRg st="1" end="1"/>
                                            </p:txEl>
                                          </p:spTgt>
                                        </p:tgtEl>
                                        <p:attrNameLst>
                                          <p:attrName>style.visibility</p:attrName>
                                        </p:attrNameLst>
                                      </p:cBhvr>
                                      <p:to>
                                        <p:strVal val="visible"/>
                                      </p:to>
                                    </p:set>
                                    <p:animEffect transition="in" filter="wipe(up)">
                                      <p:cBhvr>
                                        <p:cTn id="12" dur="500"/>
                                        <p:tgtEl>
                                          <p:spTgt spid="7178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17827">
                                            <p:txEl>
                                              <p:pRg st="2" end="2"/>
                                            </p:txEl>
                                          </p:spTgt>
                                        </p:tgtEl>
                                        <p:attrNameLst>
                                          <p:attrName>style.visibility</p:attrName>
                                        </p:attrNameLst>
                                      </p:cBhvr>
                                      <p:to>
                                        <p:strVal val="visible"/>
                                      </p:to>
                                    </p:set>
                                    <p:animEffect transition="in" filter="wipe(up)">
                                      <p:cBhvr>
                                        <p:cTn id="17" dur="500"/>
                                        <p:tgtEl>
                                          <p:spTgt spid="7178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2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850" name="Rectangle 2"/>
          <p:cNvSpPr>
            <a:spLocks noChangeArrowheads="1"/>
          </p:cNvSpPr>
          <p:nvPr/>
        </p:nvSpPr>
        <p:spPr bwMode="auto">
          <a:xfrm>
            <a:off x="1246188" y="990600"/>
            <a:ext cx="7748587"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eaLnBrk="1" hangingPunct="1"/>
            <a:r>
              <a:rPr lang="en-US" sz="4400" b="0">
                <a:solidFill>
                  <a:schemeClr val="tx2"/>
                </a:solidFill>
                <a:latin typeface="Arial" charset="0"/>
                <a:cs typeface="Arial" charset="0"/>
              </a:rPr>
              <a:t>10. Refine the Design</a:t>
            </a:r>
          </a:p>
        </p:txBody>
      </p:sp>
      <p:sp>
        <p:nvSpPr>
          <p:cNvPr id="718851" name="Text Box 3"/>
          <p:cNvSpPr txBox="1">
            <a:spLocks noChangeArrowheads="1"/>
          </p:cNvSpPr>
          <p:nvPr/>
        </p:nvSpPr>
        <p:spPr bwMode="auto">
          <a:xfrm>
            <a:off x="644525" y="2284413"/>
            <a:ext cx="8123238" cy="432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buFontTx/>
              <a:buChar char="•"/>
            </a:pPr>
            <a:r>
              <a:rPr lang="en-US" sz="2800" b="0"/>
              <a:t>Make design changes; modify or rebuild the prototype.</a:t>
            </a:r>
          </a:p>
          <a:p>
            <a:pPr>
              <a:spcAft>
                <a:spcPct val="30000"/>
              </a:spcAft>
              <a:buFontTx/>
              <a:buChar char="•"/>
            </a:pPr>
            <a:r>
              <a:rPr lang="en-US" sz="2800" b="0"/>
              <a:t>Make refinements until accuracy and repeatability of the prototype’s performance results are consistent.</a:t>
            </a:r>
          </a:p>
          <a:p>
            <a:pPr>
              <a:spcAft>
                <a:spcPct val="30000"/>
              </a:spcAft>
              <a:buFontTx/>
              <a:buChar char="•"/>
            </a:pPr>
            <a:r>
              <a:rPr lang="en-US" sz="2800" b="0"/>
              <a:t>Update documentation to reflect changes.</a:t>
            </a:r>
          </a:p>
          <a:p>
            <a:pPr>
              <a:spcAft>
                <a:spcPct val="30000"/>
              </a:spcAft>
              <a:buFontTx/>
              <a:buChar char="•"/>
            </a:pPr>
            <a:r>
              <a:rPr lang="en-US" sz="2800" b="0"/>
              <a:t>Receive user’s critique to provide outside perspective to help determine if established criteria have been met.</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8851">
                                            <p:txEl>
                                              <p:pRg st="0" end="0"/>
                                            </p:txEl>
                                          </p:spTgt>
                                        </p:tgtEl>
                                        <p:attrNameLst>
                                          <p:attrName>style.visibility</p:attrName>
                                        </p:attrNameLst>
                                      </p:cBhvr>
                                      <p:to>
                                        <p:strVal val="visible"/>
                                      </p:to>
                                    </p:set>
                                    <p:animEffect transition="in" filter="wipe(up)">
                                      <p:cBhvr>
                                        <p:cTn id="7" dur="500"/>
                                        <p:tgtEl>
                                          <p:spTgt spid="7188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18851">
                                            <p:txEl>
                                              <p:pRg st="1" end="1"/>
                                            </p:txEl>
                                          </p:spTgt>
                                        </p:tgtEl>
                                        <p:attrNameLst>
                                          <p:attrName>style.visibility</p:attrName>
                                        </p:attrNameLst>
                                      </p:cBhvr>
                                      <p:to>
                                        <p:strVal val="visible"/>
                                      </p:to>
                                    </p:set>
                                    <p:animEffect transition="in" filter="wipe(up)">
                                      <p:cBhvr>
                                        <p:cTn id="12" dur="500"/>
                                        <p:tgtEl>
                                          <p:spTgt spid="7188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18851">
                                            <p:txEl>
                                              <p:pRg st="2" end="2"/>
                                            </p:txEl>
                                          </p:spTgt>
                                        </p:tgtEl>
                                        <p:attrNameLst>
                                          <p:attrName>style.visibility</p:attrName>
                                        </p:attrNameLst>
                                      </p:cBhvr>
                                      <p:to>
                                        <p:strVal val="visible"/>
                                      </p:to>
                                    </p:set>
                                    <p:animEffect transition="in" filter="wipe(up)">
                                      <p:cBhvr>
                                        <p:cTn id="17" dur="500"/>
                                        <p:tgtEl>
                                          <p:spTgt spid="7188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18851">
                                            <p:txEl>
                                              <p:pRg st="3" end="3"/>
                                            </p:txEl>
                                          </p:spTgt>
                                        </p:tgtEl>
                                        <p:attrNameLst>
                                          <p:attrName>style.visibility</p:attrName>
                                        </p:attrNameLst>
                                      </p:cBhvr>
                                      <p:to>
                                        <p:strVal val="visible"/>
                                      </p:to>
                                    </p:set>
                                    <p:animEffect transition="in" filter="wipe(up)">
                                      <p:cBhvr>
                                        <p:cTn id="22" dur="500"/>
                                        <p:tgtEl>
                                          <p:spTgt spid="7188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85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59" name="Text Box 19"/>
          <p:cNvSpPr txBox="1">
            <a:spLocks noChangeArrowheads="1"/>
          </p:cNvSpPr>
          <p:nvPr/>
        </p:nvSpPr>
        <p:spPr bwMode="auto">
          <a:xfrm>
            <a:off x="534988" y="2066925"/>
            <a:ext cx="8145462"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7200">
                <a:solidFill>
                  <a:schemeClr val="tx2"/>
                </a:solidFill>
                <a:latin typeface="Arial" charset="0"/>
              </a:rPr>
              <a:t>Design Process Overview</a:t>
            </a:r>
            <a:endParaRPr lang="en-US" sz="7200" b="0">
              <a:solidFill>
                <a:schemeClr val="tx1"/>
              </a:solidFill>
              <a:latin typeface="Arial"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18" name="Rectangle 2"/>
          <p:cNvSpPr>
            <a:spLocks noChangeArrowheads="1"/>
          </p:cNvSpPr>
          <p:nvPr/>
        </p:nvSpPr>
        <p:spPr bwMode="auto">
          <a:xfrm>
            <a:off x="1246188" y="990600"/>
            <a:ext cx="7748587"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eaLnBrk="1" hangingPunct="1"/>
            <a:r>
              <a:rPr lang="en-US" sz="4400" b="0">
                <a:solidFill>
                  <a:schemeClr val="tx2"/>
                </a:solidFill>
                <a:latin typeface="Arial" charset="0"/>
                <a:cs typeface="Arial" charset="0"/>
              </a:rPr>
              <a:t>11. Create or Make Solution</a:t>
            </a:r>
          </a:p>
        </p:txBody>
      </p:sp>
      <p:sp>
        <p:nvSpPr>
          <p:cNvPr id="726019" name="Text Box 3"/>
          <p:cNvSpPr txBox="1">
            <a:spLocks noChangeArrowheads="1"/>
          </p:cNvSpPr>
          <p:nvPr/>
        </p:nvSpPr>
        <p:spPr bwMode="auto">
          <a:xfrm>
            <a:off x="628650" y="2284413"/>
            <a:ext cx="8123238" cy="163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buFontTx/>
              <a:buChar char="•"/>
            </a:pPr>
            <a:r>
              <a:rPr lang="en-US" sz="2800" b="0"/>
              <a:t>Determine custom/mass production.</a:t>
            </a:r>
          </a:p>
          <a:p>
            <a:pPr>
              <a:spcAft>
                <a:spcPct val="30000"/>
              </a:spcAft>
              <a:buFontTx/>
              <a:buChar char="•"/>
            </a:pPr>
            <a:r>
              <a:rPr lang="en-US" sz="2800" b="0"/>
              <a:t>Consider packaging.</a:t>
            </a:r>
          </a:p>
          <a:p>
            <a:pPr>
              <a:spcAft>
                <a:spcPct val="30000"/>
              </a:spcAft>
              <a:buFontTx/>
              <a:buChar char="•"/>
            </a:pPr>
            <a:endParaRPr lang="en-US" sz="2800" b="0"/>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26019">
                                            <p:txEl>
                                              <p:pRg st="0" end="0"/>
                                            </p:txEl>
                                          </p:spTgt>
                                        </p:tgtEl>
                                        <p:attrNameLst>
                                          <p:attrName>style.visibility</p:attrName>
                                        </p:attrNameLst>
                                      </p:cBhvr>
                                      <p:to>
                                        <p:strVal val="visible"/>
                                      </p:to>
                                    </p:set>
                                    <p:animEffect transition="in" filter="wipe(up)">
                                      <p:cBhvr>
                                        <p:cTn id="7" dur="500"/>
                                        <p:tgtEl>
                                          <p:spTgt spid="7260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26019">
                                            <p:txEl>
                                              <p:pRg st="1" end="1"/>
                                            </p:txEl>
                                          </p:spTgt>
                                        </p:tgtEl>
                                        <p:attrNameLst>
                                          <p:attrName>style.visibility</p:attrName>
                                        </p:attrNameLst>
                                      </p:cBhvr>
                                      <p:to>
                                        <p:strVal val="visible"/>
                                      </p:to>
                                    </p:set>
                                    <p:animEffect transition="in" filter="wipe(up)">
                                      <p:cBhvr>
                                        <p:cTn id="12" dur="500"/>
                                        <p:tgtEl>
                                          <p:spTgt spid="7260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601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ChangeArrowheads="1"/>
          </p:cNvSpPr>
          <p:nvPr/>
        </p:nvSpPr>
        <p:spPr bwMode="auto">
          <a:xfrm>
            <a:off x="1166813" y="1352550"/>
            <a:ext cx="7748587"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eaLnBrk="1" hangingPunct="1"/>
            <a:r>
              <a:rPr lang="en-US" sz="4400" b="0">
                <a:solidFill>
                  <a:schemeClr val="tx2"/>
                </a:solidFill>
                <a:latin typeface="Arial" charset="0"/>
                <a:cs typeface="Arial" charset="0"/>
              </a:rPr>
              <a:t>12. Communicate Processes 	and Results</a:t>
            </a:r>
          </a:p>
        </p:txBody>
      </p:sp>
      <p:sp>
        <p:nvSpPr>
          <p:cNvPr id="719875" name="Text Box 3"/>
          <p:cNvSpPr txBox="1">
            <a:spLocks noChangeArrowheads="1"/>
          </p:cNvSpPr>
          <p:nvPr/>
        </p:nvSpPr>
        <p:spPr bwMode="auto">
          <a:xfrm>
            <a:off x="628650" y="2284413"/>
            <a:ext cx="8123238" cy="2484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buFontTx/>
              <a:buChar char="•"/>
            </a:pPr>
            <a:r>
              <a:rPr lang="en-US" sz="2800" b="0"/>
              <a:t>Communicate the designer’s final solution through media such as PowerPoint, poster session, technical report.</a:t>
            </a:r>
          </a:p>
          <a:p>
            <a:pPr>
              <a:spcAft>
                <a:spcPct val="30000"/>
              </a:spcAft>
              <a:buFontTx/>
              <a:buChar char="•"/>
            </a:pPr>
            <a:r>
              <a:rPr lang="en-US" sz="2800" b="0"/>
              <a:t>Market the Product.</a:t>
            </a:r>
          </a:p>
          <a:p>
            <a:pPr>
              <a:spcAft>
                <a:spcPct val="30000"/>
              </a:spcAft>
              <a:buFontTx/>
              <a:buChar char="•"/>
            </a:pPr>
            <a:r>
              <a:rPr lang="en-US" sz="2800" b="0"/>
              <a:t>Distribute.</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9875">
                                            <p:txEl>
                                              <p:pRg st="0" end="0"/>
                                            </p:txEl>
                                          </p:spTgt>
                                        </p:tgtEl>
                                        <p:attrNameLst>
                                          <p:attrName>style.visibility</p:attrName>
                                        </p:attrNameLst>
                                      </p:cBhvr>
                                      <p:to>
                                        <p:strVal val="visible"/>
                                      </p:to>
                                    </p:set>
                                    <p:animEffect transition="in" filter="wipe(up)">
                                      <p:cBhvr>
                                        <p:cTn id="7" dur="500"/>
                                        <p:tgtEl>
                                          <p:spTgt spid="7198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19875">
                                            <p:txEl>
                                              <p:pRg st="1" end="1"/>
                                            </p:txEl>
                                          </p:spTgt>
                                        </p:tgtEl>
                                        <p:attrNameLst>
                                          <p:attrName>style.visibility</p:attrName>
                                        </p:attrNameLst>
                                      </p:cBhvr>
                                      <p:to>
                                        <p:strVal val="visible"/>
                                      </p:to>
                                    </p:set>
                                    <p:animEffect transition="in" filter="wipe(up)">
                                      <p:cBhvr>
                                        <p:cTn id="12" dur="500"/>
                                        <p:tgtEl>
                                          <p:spTgt spid="7198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19875">
                                            <p:txEl>
                                              <p:pRg st="2" end="2"/>
                                            </p:txEl>
                                          </p:spTgt>
                                        </p:tgtEl>
                                        <p:attrNameLst>
                                          <p:attrName>style.visibility</p:attrName>
                                        </p:attrNameLst>
                                      </p:cBhvr>
                                      <p:to>
                                        <p:strVal val="visible"/>
                                      </p:to>
                                    </p:set>
                                    <p:animEffect transition="in" filter="wipe(up)">
                                      <p:cBhvr>
                                        <p:cTn id="17" dur="500"/>
                                        <p:tgtEl>
                                          <p:spTgt spid="7198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8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2466" name="Rectangle 2"/>
          <p:cNvSpPr>
            <a:spLocks noChangeArrowheads="1"/>
          </p:cNvSpPr>
          <p:nvPr/>
        </p:nvSpPr>
        <p:spPr bwMode="auto">
          <a:xfrm>
            <a:off x="1335088" y="990600"/>
            <a:ext cx="4303712"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eaLnBrk="1" hangingPunct="1"/>
            <a:r>
              <a:rPr lang="en-US" sz="4400" b="0">
                <a:solidFill>
                  <a:schemeClr val="tx2"/>
                </a:solidFill>
                <a:latin typeface="Arial" charset="0"/>
                <a:cs typeface="Arial" charset="0"/>
              </a:rPr>
              <a:t>What is Design?</a:t>
            </a:r>
          </a:p>
        </p:txBody>
      </p:sp>
      <p:sp>
        <p:nvSpPr>
          <p:cNvPr id="702467" name="Text Box 3"/>
          <p:cNvSpPr txBox="1">
            <a:spLocks noChangeArrowheads="1"/>
          </p:cNvSpPr>
          <p:nvPr/>
        </p:nvSpPr>
        <p:spPr bwMode="auto">
          <a:xfrm>
            <a:off x="517525" y="2239963"/>
            <a:ext cx="8320088"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342900" algn="l"/>
              </a:tabLst>
              <a:defRPr>
                <a:solidFill>
                  <a:schemeClr val="tx1"/>
                </a:solidFill>
                <a:latin typeface="Arial" charset="0"/>
              </a:defRPr>
            </a:lvl1pPr>
            <a:lvl2pPr marL="514350">
              <a:tabLst>
                <a:tab pos="342900" algn="l"/>
              </a:tabLst>
              <a:defRPr>
                <a:solidFill>
                  <a:schemeClr val="tx1"/>
                </a:solidFill>
                <a:latin typeface="Arial" charset="0"/>
              </a:defRPr>
            </a:lvl2pPr>
            <a:lvl3pPr>
              <a:tabLst>
                <a:tab pos="342900" algn="l"/>
              </a:tabLst>
              <a:defRPr>
                <a:solidFill>
                  <a:schemeClr val="tx1"/>
                </a:solidFill>
                <a:latin typeface="Arial" charset="0"/>
              </a:defRPr>
            </a:lvl3pPr>
            <a:lvl4pPr>
              <a:tabLst>
                <a:tab pos="342900" algn="l"/>
              </a:tabLst>
              <a:defRPr>
                <a:solidFill>
                  <a:schemeClr val="tx1"/>
                </a:solidFill>
                <a:latin typeface="Arial" charset="0"/>
              </a:defRPr>
            </a:lvl4pPr>
            <a:lvl5pPr>
              <a:tabLst>
                <a:tab pos="342900" algn="l"/>
              </a:tabLst>
              <a:defRPr>
                <a:solidFill>
                  <a:schemeClr val="tx1"/>
                </a:solidFill>
                <a:latin typeface="Arial" charset="0"/>
              </a:defRPr>
            </a:lvl5pPr>
            <a:lvl6pPr fontAlgn="base">
              <a:spcBef>
                <a:spcPct val="0"/>
              </a:spcBef>
              <a:spcAft>
                <a:spcPct val="0"/>
              </a:spcAft>
              <a:tabLst>
                <a:tab pos="342900" algn="l"/>
              </a:tabLst>
              <a:defRPr>
                <a:solidFill>
                  <a:schemeClr val="tx1"/>
                </a:solidFill>
                <a:latin typeface="Arial" charset="0"/>
              </a:defRPr>
            </a:lvl6pPr>
            <a:lvl7pPr fontAlgn="base">
              <a:spcBef>
                <a:spcPct val="0"/>
              </a:spcBef>
              <a:spcAft>
                <a:spcPct val="0"/>
              </a:spcAft>
              <a:tabLst>
                <a:tab pos="342900" algn="l"/>
              </a:tabLst>
              <a:defRPr>
                <a:solidFill>
                  <a:schemeClr val="tx1"/>
                </a:solidFill>
                <a:latin typeface="Arial" charset="0"/>
              </a:defRPr>
            </a:lvl7pPr>
            <a:lvl8pPr fontAlgn="base">
              <a:spcBef>
                <a:spcPct val="0"/>
              </a:spcBef>
              <a:spcAft>
                <a:spcPct val="0"/>
              </a:spcAft>
              <a:tabLst>
                <a:tab pos="342900" algn="l"/>
              </a:tabLst>
              <a:defRPr>
                <a:solidFill>
                  <a:schemeClr val="tx1"/>
                </a:solidFill>
                <a:latin typeface="Arial" charset="0"/>
              </a:defRPr>
            </a:lvl8pPr>
            <a:lvl9pPr fontAlgn="base">
              <a:spcBef>
                <a:spcPct val="0"/>
              </a:spcBef>
              <a:spcAft>
                <a:spcPct val="0"/>
              </a:spcAft>
              <a:tabLst>
                <a:tab pos="342900" algn="l"/>
              </a:tabLst>
              <a:defRPr>
                <a:solidFill>
                  <a:schemeClr val="tx1"/>
                </a:solidFill>
                <a:latin typeface="Arial" charset="0"/>
              </a:defRPr>
            </a:lvl9pPr>
          </a:lstStyle>
          <a:p>
            <a:r>
              <a:rPr lang="en-US" sz="3600" b="0"/>
              <a:t>The word “</a:t>
            </a:r>
            <a:r>
              <a:rPr lang="en-US" sz="3600" i="1">
                <a:solidFill>
                  <a:srgbClr val="A50021"/>
                </a:solidFill>
              </a:rPr>
              <a:t>design</a:t>
            </a:r>
            <a:r>
              <a:rPr lang="en-US" sz="3600" b="0"/>
              <a:t>” is often used as a generic term that refers to anything that was made by a conscious human effort.</a:t>
            </a:r>
            <a:endParaRPr lang="en-US" sz="1000" b="0"/>
          </a:p>
        </p:txBody>
      </p:sp>
      <p:sp>
        <p:nvSpPr>
          <p:cNvPr id="702468" name="Text Box 4"/>
          <p:cNvSpPr txBox="1">
            <a:spLocks noChangeArrowheads="1"/>
          </p:cNvSpPr>
          <p:nvPr/>
        </p:nvSpPr>
        <p:spPr bwMode="auto">
          <a:xfrm>
            <a:off x="519113" y="4105275"/>
            <a:ext cx="8247062"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a:tabLst>
                <a:tab pos="457200" algn="l"/>
              </a:tabLst>
              <a:defRPr>
                <a:solidFill>
                  <a:schemeClr val="tx1"/>
                </a:solidFill>
                <a:latin typeface="Arial" charset="0"/>
              </a:defRPr>
            </a:lvl1pPr>
            <a:lvl2pPr>
              <a:tabLst>
                <a:tab pos="457200" algn="l"/>
              </a:tabLst>
              <a:defRPr>
                <a:solidFill>
                  <a:schemeClr val="tx1"/>
                </a:solidFill>
                <a:latin typeface="Arial" charset="0"/>
              </a:defRPr>
            </a:lvl2pPr>
            <a:lvl3pPr>
              <a:tabLst>
                <a:tab pos="457200" algn="l"/>
              </a:tabLst>
              <a:defRPr>
                <a:solidFill>
                  <a:schemeClr val="tx1"/>
                </a:solidFill>
                <a:latin typeface="Arial" charset="0"/>
              </a:defRPr>
            </a:lvl3pPr>
            <a:lvl4pPr>
              <a:tabLst>
                <a:tab pos="457200" algn="l"/>
              </a:tabLst>
              <a:defRPr>
                <a:solidFill>
                  <a:schemeClr val="tx1"/>
                </a:solidFill>
                <a:latin typeface="Arial" charset="0"/>
              </a:defRPr>
            </a:lvl4pPr>
            <a:lvl5pPr>
              <a:tabLst>
                <a:tab pos="457200" algn="l"/>
              </a:tabLst>
              <a:defRPr>
                <a:solidFill>
                  <a:schemeClr val="tx1"/>
                </a:solidFill>
                <a:latin typeface="Arial" charset="0"/>
              </a:defRPr>
            </a:lvl5pPr>
            <a:lvl6pPr fontAlgn="base">
              <a:spcBef>
                <a:spcPct val="0"/>
              </a:spcBef>
              <a:spcAft>
                <a:spcPct val="0"/>
              </a:spcAft>
              <a:tabLst>
                <a:tab pos="457200" algn="l"/>
              </a:tabLst>
              <a:defRPr>
                <a:solidFill>
                  <a:schemeClr val="tx1"/>
                </a:solidFill>
                <a:latin typeface="Arial" charset="0"/>
              </a:defRPr>
            </a:lvl6pPr>
            <a:lvl7pPr fontAlgn="base">
              <a:spcBef>
                <a:spcPct val="0"/>
              </a:spcBef>
              <a:spcAft>
                <a:spcPct val="0"/>
              </a:spcAft>
              <a:tabLst>
                <a:tab pos="457200" algn="l"/>
              </a:tabLst>
              <a:defRPr>
                <a:solidFill>
                  <a:schemeClr val="tx1"/>
                </a:solidFill>
                <a:latin typeface="Arial" charset="0"/>
              </a:defRPr>
            </a:lvl7pPr>
            <a:lvl8pPr fontAlgn="base">
              <a:spcBef>
                <a:spcPct val="0"/>
              </a:spcBef>
              <a:spcAft>
                <a:spcPct val="0"/>
              </a:spcAft>
              <a:tabLst>
                <a:tab pos="457200" algn="l"/>
              </a:tabLst>
              <a:defRPr>
                <a:solidFill>
                  <a:schemeClr val="tx1"/>
                </a:solidFill>
                <a:latin typeface="Arial" charset="0"/>
              </a:defRPr>
            </a:lvl8pPr>
            <a:lvl9pPr fontAlgn="base">
              <a:spcBef>
                <a:spcPct val="0"/>
              </a:spcBef>
              <a:spcAft>
                <a:spcPct val="0"/>
              </a:spcAft>
              <a:tabLst>
                <a:tab pos="457200" algn="l"/>
              </a:tabLst>
              <a:defRPr>
                <a:solidFill>
                  <a:schemeClr val="tx1"/>
                </a:solidFill>
                <a:latin typeface="Arial" charset="0"/>
              </a:defRPr>
            </a:lvl9pPr>
          </a:lstStyle>
          <a:p>
            <a:pPr eaLnBrk="1" hangingPunct="1"/>
            <a:r>
              <a:rPr lang="en-US" sz="3600" i="1">
                <a:solidFill>
                  <a:srgbClr val="A50021"/>
                </a:solidFill>
                <a:cs typeface="Arial" charset="0"/>
              </a:rPr>
              <a:t>Design</a:t>
            </a:r>
            <a:r>
              <a:rPr lang="en-US" sz="3600" b="0">
                <a:cs typeface="Arial" charset="0"/>
              </a:rPr>
              <a:t> is also a process that is used to systematically solve problems.</a:t>
            </a:r>
            <a:endParaRPr lang="en-US" sz="1600" b="0">
              <a:cs typeface="Arial" charset="0"/>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02467"/>
                                        </p:tgtEl>
                                        <p:attrNameLst>
                                          <p:attrName>style.visibility</p:attrName>
                                        </p:attrNameLst>
                                      </p:cBhvr>
                                      <p:to>
                                        <p:strVal val="visible"/>
                                      </p:to>
                                    </p:set>
                                    <p:animEffect transition="in" filter="wipe(up)">
                                      <p:cBhvr>
                                        <p:cTn id="7" dur="500"/>
                                        <p:tgtEl>
                                          <p:spTgt spid="7024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02468"/>
                                        </p:tgtEl>
                                        <p:attrNameLst>
                                          <p:attrName>style.visibility</p:attrName>
                                        </p:attrNameLst>
                                      </p:cBhvr>
                                      <p:to>
                                        <p:strVal val="visible"/>
                                      </p:to>
                                    </p:set>
                                    <p:animEffect transition="in" filter="wipe(up)">
                                      <p:cBhvr>
                                        <p:cTn id="12" dur="500"/>
                                        <p:tgtEl>
                                          <p:spTgt spid="702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2467" grpId="0"/>
      <p:bldP spid="70246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4" name="Text Box 2"/>
          <p:cNvSpPr txBox="1">
            <a:spLocks noChangeArrowheads="1"/>
          </p:cNvSpPr>
          <p:nvPr/>
        </p:nvSpPr>
        <p:spPr bwMode="auto">
          <a:xfrm>
            <a:off x="677863" y="2239963"/>
            <a:ext cx="7921625"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0" i="1">
                <a:solidFill>
                  <a:schemeClr val="tx1"/>
                </a:solidFill>
                <a:latin typeface="Arial" charset="0"/>
              </a:rPr>
              <a:t>A </a:t>
            </a:r>
            <a:r>
              <a:rPr lang="en-US" sz="3600" i="1">
                <a:solidFill>
                  <a:schemeClr val="hlink"/>
                </a:solidFill>
                <a:latin typeface="Arial" charset="0"/>
              </a:rPr>
              <a:t>design process</a:t>
            </a:r>
            <a:r>
              <a:rPr lang="en-US" sz="3600" b="0" i="1">
                <a:solidFill>
                  <a:schemeClr val="tx1"/>
                </a:solidFill>
                <a:latin typeface="Arial" charset="0"/>
              </a:rPr>
              <a:t> is a systematic problem-solving strategy, with criteria and constraints, used to develop many possible solutions to solve or satisfy human needs or wants and to narrow down the possible solutions to one final choice.</a:t>
            </a:r>
          </a:p>
        </p:txBody>
      </p:sp>
      <p:sp>
        <p:nvSpPr>
          <p:cNvPr id="704515" name="Text Box 3"/>
          <p:cNvSpPr txBox="1">
            <a:spLocks noChangeArrowheads="1"/>
          </p:cNvSpPr>
          <p:nvPr/>
        </p:nvSpPr>
        <p:spPr bwMode="auto">
          <a:xfrm>
            <a:off x="2286000" y="6248400"/>
            <a:ext cx="4603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800" b="0">
                <a:solidFill>
                  <a:schemeClr val="tx1"/>
                </a:solidFill>
                <a:latin typeface="Tahoma" pitchFamily="34" charset="0"/>
              </a:rPr>
              <a:t>– ITEA </a:t>
            </a:r>
            <a:r>
              <a:rPr lang="en-US" sz="1800" b="0" i="1">
                <a:solidFill>
                  <a:schemeClr val="tx1"/>
                </a:solidFill>
                <a:latin typeface="Tahoma" pitchFamily="34" charset="0"/>
              </a:rPr>
              <a:t>Standards for Technological Literacy</a:t>
            </a:r>
          </a:p>
        </p:txBody>
      </p:sp>
      <p:sp>
        <p:nvSpPr>
          <p:cNvPr id="704516" name="Rectangle 4"/>
          <p:cNvSpPr>
            <a:spLocks noChangeArrowheads="1"/>
          </p:cNvSpPr>
          <p:nvPr/>
        </p:nvSpPr>
        <p:spPr bwMode="auto">
          <a:xfrm>
            <a:off x="1335088" y="990600"/>
            <a:ext cx="7046912"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eaLnBrk="1" hangingPunct="1"/>
            <a:r>
              <a:rPr lang="en-US" sz="4400" b="0">
                <a:solidFill>
                  <a:schemeClr val="tx2"/>
                </a:solidFill>
                <a:latin typeface="Arial" charset="0"/>
                <a:cs typeface="Arial" charset="0"/>
              </a:rPr>
              <a:t>What is a Design Process?</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04514"/>
                                        </p:tgtEl>
                                        <p:attrNameLst>
                                          <p:attrName>style.visibility</p:attrName>
                                        </p:attrNameLst>
                                      </p:cBhvr>
                                      <p:to>
                                        <p:strVal val="visible"/>
                                      </p:to>
                                    </p:set>
                                    <p:animEffect transition="in" filter="wipe(up)">
                                      <p:cBhvr>
                                        <p:cTn id="7" dur="500"/>
                                        <p:tgtEl>
                                          <p:spTgt spid="704514"/>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04515"/>
                                        </p:tgtEl>
                                        <p:attrNameLst>
                                          <p:attrName>style.visibility</p:attrName>
                                        </p:attrNameLst>
                                      </p:cBhvr>
                                      <p:to>
                                        <p:strVal val="visible"/>
                                      </p:to>
                                    </p:set>
                                    <p:animEffect transition="in" filter="wipe(left)">
                                      <p:cBhvr>
                                        <p:cTn id="11" dur="500"/>
                                        <p:tgtEl>
                                          <p:spTgt spid="7045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4514" grpId="0"/>
      <p:bldP spid="7045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4450" name="Text Box 2"/>
          <p:cNvSpPr txBox="1">
            <a:spLocks noChangeArrowheads="1"/>
          </p:cNvSpPr>
          <p:nvPr/>
        </p:nvSpPr>
        <p:spPr bwMode="auto">
          <a:xfrm>
            <a:off x="677863" y="2239963"/>
            <a:ext cx="792162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0" i="1">
                <a:solidFill>
                  <a:schemeClr val="tx1"/>
                </a:solidFill>
                <a:latin typeface="Arial" charset="0"/>
              </a:rPr>
              <a:t>There are several design processes used in the different technical fields. The following are examples.</a:t>
            </a:r>
          </a:p>
        </p:txBody>
      </p:sp>
      <p:sp>
        <p:nvSpPr>
          <p:cNvPr id="744452" name="Rectangle 4"/>
          <p:cNvSpPr>
            <a:spLocks noChangeArrowheads="1"/>
          </p:cNvSpPr>
          <p:nvPr/>
        </p:nvSpPr>
        <p:spPr bwMode="auto">
          <a:xfrm>
            <a:off x="1335088" y="990600"/>
            <a:ext cx="7046912"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eaLnBrk="1" hangingPunct="1"/>
            <a:r>
              <a:rPr lang="en-US" sz="4400" b="0">
                <a:solidFill>
                  <a:schemeClr val="tx2"/>
                </a:solidFill>
                <a:latin typeface="Arial" charset="0"/>
                <a:cs typeface="Arial" charset="0"/>
              </a:rPr>
              <a:t> Design Process</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44450"/>
                                        </p:tgtEl>
                                        <p:attrNameLst>
                                          <p:attrName>style.visibility</p:attrName>
                                        </p:attrNameLst>
                                      </p:cBhvr>
                                      <p:to>
                                        <p:strVal val="visible"/>
                                      </p:to>
                                    </p:set>
                                    <p:animEffect transition="in" filter="wipe(up)">
                                      <p:cBhvr>
                                        <p:cTn id="7" dur="500"/>
                                        <p:tgtEl>
                                          <p:spTgt spid="7444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445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6498" name="Text Box 2"/>
          <p:cNvSpPr txBox="1">
            <a:spLocks noChangeArrowheads="1"/>
          </p:cNvSpPr>
          <p:nvPr/>
        </p:nvSpPr>
        <p:spPr bwMode="auto">
          <a:xfrm>
            <a:off x="558800" y="2219325"/>
            <a:ext cx="4459288" cy="413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buClr>
                <a:schemeClr val="tx1"/>
              </a:buClr>
              <a:buFontTx/>
              <a:buAutoNum type="arabicPeriod"/>
            </a:pPr>
            <a:r>
              <a:rPr lang="en-US" sz="1900" b="0"/>
              <a:t>Identifying problems and opportunities</a:t>
            </a:r>
          </a:p>
          <a:p>
            <a:pPr>
              <a:spcBef>
                <a:spcPct val="50000"/>
              </a:spcBef>
              <a:buClr>
                <a:schemeClr val="tx1"/>
              </a:buClr>
              <a:buFontTx/>
              <a:buAutoNum type="arabicPeriod"/>
            </a:pPr>
            <a:r>
              <a:rPr lang="en-US" sz="1900" b="0"/>
              <a:t>Framing a design brief</a:t>
            </a:r>
          </a:p>
          <a:p>
            <a:pPr>
              <a:spcBef>
                <a:spcPct val="50000"/>
              </a:spcBef>
              <a:buClr>
                <a:schemeClr val="tx1"/>
              </a:buClr>
              <a:buFontTx/>
              <a:buAutoNum type="arabicPeriod"/>
            </a:pPr>
            <a:r>
              <a:rPr lang="en-US" sz="1900" b="0"/>
              <a:t>Investigation and research</a:t>
            </a:r>
          </a:p>
          <a:p>
            <a:pPr>
              <a:spcBef>
                <a:spcPct val="50000"/>
              </a:spcBef>
              <a:buClr>
                <a:schemeClr val="tx1"/>
              </a:buClr>
              <a:buFontTx/>
              <a:buAutoNum type="arabicPeriod"/>
            </a:pPr>
            <a:r>
              <a:rPr lang="en-US" sz="1900" b="0"/>
              <a:t>Generating alternative solutions</a:t>
            </a:r>
          </a:p>
          <a:p>
            <a:pPr>
              <a:spcBef>
                <a:spcPct val="50000"/>
              </a:spcBef>
              <a:buClr>
                <a:schemeClr val="tx1"/>
              </a:buClr>
              <a:buFontTx/>
              <a:buAutoNum type="arabicPeriod"/>
            </a:pPr>
            <a:r>
              <a:rPr lang="en-US" sz="1900" b="0"/>
              <a:t>Choosing a solution</a:t>
            </a:r>
          </a:p>
          <a:p>
            <a:pPr>
              <a:spcBef>
                <a:spcPct val="50000"/>
              </a:spcBef>
              <a:buClr>
                <a:schemeClr val="tx1"/>
              </a:buClr>
              <a:buFontTx/>
              <a:buAutoNum type="arabicPeriod"/>
            </a:pPr>
            <a:r>
              <a:rPr lang="en-US" sz="1900" b="0"/>
              <a:t>Developmental work</a:t>
            </a:r>
          </a:p>
          <a:p>
            <a:pPr>
              <a:spcBef>
                <a:spcPct val="50000"/>
              </a:spcBef>
              <a:buClr>
                <a:schemeClr val="tx1"/>
              </a:buClr>
              <a:buFontTx/>
              <a:buAutoNum type="arabicPeriod"/>
            </a:pPr>
            <a:r>
              <a:rPr lang="en-US" sz="1900" b="0"/>
              <a:t>Modeling and prototyping</a:t>
            </a:r>
          </a:p>
          <a:p>
            <a:pPr>
              <a:spcBef>
                <a:spcPct val="50000"/>
              </a:spcBef>
              <a:buClr>
                <a:schemeClr val="tx1"/>
              </a:buClr>
              <a:buFontTx/>
              <a:buAutoNum type="arabicPeriod"/>
            </a:pPr>
            <a:r>
              <a:rPr lang="en-US" sz="1900" b="0"/>
              <a:t>Testing and evaluating</a:t>
            </a:r>
          </a:p>
          <a:p>
            <a:pPr>
              <a:spcBef>
                <a:spcPct val="50000"/>
              </a:spcBef>
              <a:buClr>
                <a:schemeClr val="tx1"/>
              </a:buClr>
              <a:buFontTx/>
              <a:buAutoNum type="arabicPeriod"/>
            </a:pPr>
            <a:r>
              <a:rPr lang="en-US" sz="1900" b="0"/>
              <a:t>Redesigning and improving</a:t>
            </a:r>
          </a:p>
        </p:txBody>
      </p:sp>
      <p:sp>
        <p:nvSpPr>
          <p:cNvPr id="746499" name="Text Box 3"/>
          <p:cNvSpPr txBox="1">
            <a:spLocks noChangeArrowheads="1"/>
          </p:cNvSpPr>
          <p:nvPr/>
        </p:nvSpPr>
        <p:spPr bwMode="auto">
          <a:xfrm>
            <a:off x="3306763" y="6378575"/>
            <a:ext cx="4984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800" b="0">
                <a:solidFill>
                  <a:schemeClr val="tx1"/>
                </a:solidFill>
                <a:latin typeface="Tahoma" pitchFamily="34" charset="0"/>
              </a:rPr>
              <a:t>– </a:t>
            </a:r>
            <a:r>
              <a:rPr lang="en-US" sz="1800" b="0" i="1">
                <a:solidFill>
                  <a:schemeClr val="tx1"/>
                </a:solidFill>
                <a:latin typeface="Tahoma" pitchFamily="34" charset="0"/>
              </a:rPr>
              <a:t>Design and Problem Solving in Technology</a:t>
            </a:r>
          </a:p>
        </p:txBody>
      </p:sp>
      <p:sp>
        <p:nvSpPr>
          <p:cNvPr id="746500" name="Rectangle 4"/>
          <p:cNvSpPr>
            <a:spLocks noChangeArrowheads="1"/>
          </p:cNvSpPr>
          <p:nvPr/>
        </p:nvSpPr>
        <p:spPr bwMode="auto">
          <a:xfrm>
            <a:off x="1123950" y="990600"/>
            <a:ext cx="7839075"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eaLnBrk="1" hangingPunct="1"/>
            <a:r>
              <a:rPr lang="en-US" sz="4400" b="0">
                <a:solidFill>
                  <a:schemeClr val="tx2"/>
                </a:solidFill>
                <a:latin typeface="Arial" charset="0"/>
                <a:cs typeface="Arial" charset="0"/>
              </a:rPr>
              <a:t>Example Design Process</a:t>
            </a:r>
          </a:p>
        </p:txBody>
      </p:sp>
      <p:pic>
        <p:nvPicPr>
          <p:cNvPr id="746501" name="Picture 5" descr="Design and Problem Solving in Technolog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56250" y="2154238"/>
            <a:ext cx="2998788" cy="3925887"/>
          </a:xfrm>
          <a:prstGeom prst="rect">
            <a:avLst/>
          </a:prstGeom>
          <a:noFill/>
          <a:ln w="9525">
            <a:solidFill>
              <a:schemeClr val="tx1"/>
            </a:solidFill>
            <a:miter lim="800000"/>
            <a:headEnd/>
            <a:tailEnd/>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Lst>
        </p:spPr>
      </p:pic>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46498"/>
                                        </p:tgtEl>
                                        <p:attrNameLst>
                                          <p:attrName>style.visibility</p:attrName>
                                        </p:attrNameLst>
                                      </p:cBhvr>
                                      <p:to>
                                        <p:strVal val="visible"/>
                                      </p:to>
                                    </p:set>
                                    <p:animEffect transition="in" filter="wipe(up)">
                                      <p:cBhvr>
                                        <p:cTn id="7" dur="500"/>
                                        <p:tgtEl>
                                          <p:spTgt spid="746498"/>
                                        </p:tgtEl>
                                      </p:cBhvr>
                                    </p:animEffect>
                                  </p:childTnLst>
                                </p:cTn>
                              </p:par>
                            </p:childTnLst>
                          </p:cTn>
                        </p:par>
                        <p:par>
                          <p:cTn id="8" fill="hold" nodeType="afterGroup">
                            <p:stCondLst>
                              <p:cond delay="500"/>
                            </p:stCondLst>
                            <p:childTnLst>
                              <p:par>
                                <p:cTn id="9" presetID="14" presetClass="entr" presetSubtype="10" fill="hold" nodeType="afterEffect">
                                  <p:stCondLst>
                                    <p:cond delay="0"/>
                                  </p:stCondLst>
                                  <p:childTnLst>
                                    <p:set>
                                      <p:cBhvr>
                                        <p:cTn id="10" dur="1" fill="hold">
                                          <p:stCondLst>
                                            <p:cond delay="0"/>
                                          </p:stCondLst>
                                        </p:cTn>
                                        <p:tgtEl>
                                          <p:spTgt spid="746501"/>
                                        </p:tgtEl>
                                        <p:attrNameLst>
                                          <p:attrName>style.visibility</p:attrName>
                                        </p:attrNameLst>
                                      </p:cBhvr>
                                      <p:to>
                                        <p:strVal val="visible"/>
                                      </p:to>
                                    </p:set>
                                    <p:animEffect transition="in" filter="randombar(horizontal)">
                                      <p:cBhvr>
                                        <p:cTn id="11" dur="500"/>
                                        <p:tgtEl>
                                          <p:spTgt spid="746501"/>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746499">
                                            <p:txEl>
                                              <p:pRg st="0" end="0"/>
                                            </p:txEl>
                                          </p:spTgt>
                                        </p:tgtEl>
                                        <p:attrNameLst>
                                          <p:attrName>style.visibility</p:attrName>
                                        </p:attrNameLst>
                                      </p:cBhvr>
                                      <p:to>
                                        <p:strVal val="visible"/>
                                      </p:to>
                                    </p:set>
                                    <p:animEffect transition="in" filter="wipe(left)">
                                      <p:cBhvr>
                                        <p:cTn id="15" dur="500"/>
                                        <p:tgtEl>
                                          <p:spTgt spid="7464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649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3426" name="Text Box 2"/>
          <p:cNvSpPr txBox="1">
            <a:spLocks noChangeArrowheads="1"/>
          </p:cNvSpPr>
          <p:nvPr/>
        </p:nvSpPr>
        <p:spPr bwMode="auto">
          <a:xfrm>
            <a:off x="558800" y="2219325"/>
            <a:ext cx="3979863" cy="405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buFontTx/>
              <a:buAutoNum type="arabicPeriod"/>
            </a:pPr>
            <a:r>
              <a:rPr lang="en-US" sz="2000" b="0"/>
              <a:t>Identify the need</a:t>
            </a:r>
          </a:p>
          <a:p>
            <a:pPr>
              <a:spcBef>
                <a:spcPct val="50000"/>
              </a:spcBef>
              <a:buFontTx/>
              <a:buAutoNum type="arabicPeriod"/>
            </a:pPr>
            <a:r>
              <a:rPr lang="en-US" sz="2000" b="0"/>
              <a:t>Define the criteria</a:t>
            </a:r>
          </a:p>
          <a:p>
            <a:pPr>
              <a:spcBef>
                <a:spcPct val="50000"/>
              </a:spcBef>
              <a:buFontTx/>
              <a:buAutoNum type="arabicPeriod"/>
            </a:pPr>
            <a:r>
              <a:rPr lang="en-US" sz="2000" b="0"/>
              <a:t>Explore/research/investigate</a:t>
            </a:r>
          </a:p>
          <a:p>
            <a:pPr>
              <a:spcBef>
                <a:spcPct val="50000"/>
              </a:spcBef>
              <a:buFontTx/>
              <a:buAutoNum type="arabicPeriod"/>
            </a:pPr>
            <a:r>
              <a:rPr lang="en-US" sz="2000" b="0"/>
              <a:t>Generate alternate solutions</a:t>
            </a:r>
          </a:p>
          <a:p>
            <a:pPr>
              <a:spcBef>
                <a:spcPct val="50000"/>
              </a:spcBef>
              <a:buFontTx/>
              <a:buAutoNum type="arabicPeriod"/>
            </a:pPr>
            <a:r>
              <a:rPr lang="en-US" sz="2000" b="0"/>
              <a:t>Choose a solution</a:t>
            </a:r>
          </a:p>
          <a:p>
            <a:pPr>
              <a:spcBef>
                <a:spcPct val="50000"/>
              </a:spcBef>
              <a:buFontTx/>
              <a:buAutoNum type="arabicPeriod"/>
            </a:pPr>
            <a:r>
              <a:rPr lang="en-US" sz="2000" b="0"/>
              <a:t>Develop the solution</a:t>
            </a:r>
          </a:p>
          <a:p>
            <a:pPr>
              <a:spcBef>
                <a:spcPct val="50000"/>
              </a:spcBef>
              <a:buFontTx/>
              <a:buAutoNum type="arabicPeriod"/>
            </a:pPr>
            <a:r>
              <a:rPr lang="en-US" sz="2000" b="0"/>
              <a:t>Model/prototype</a:t>
            </a:r>
          </a:p>
          <a:p>
            <a:pPr>
              <a:spcBef>
                <a:spcPct val="50000"/>
              </a:spcBef>
              <a:buFontTx/>
              <a:buAutoNum type="arabicPeriod"/>
            </a:pPr>
            <a:r>
              <a:rPr lang="en-US" sz="2000" b="0"/>
              <a:t>Test and evaluate</a:t>
            </a:r>
          </a:p>
          <a:p>
            <a:pPr>
              <a:spcBef>
                <a:spcPct val="50000"/>
              </a:spcBef>
              <a:buFontTx/>
              <a:buAutoNum type="arabicPeriod"/>
            </a:pPr>
            <a:r>
              <a:rPr lang="en-US" sz="2000" b="0"/>
              <a:t>Redesign and improve</a:t>
            </a:r>
          </a:p>
        </p:txBody>
      </p:sp>
      <p:sp>
        <p:nvSpPr>
          <p:cNvPr id="743427" name="Text Box 3"/>
          <p:cNvSpPr txBox="1">
            <a:spLocks noChangeArrowheads="1"/>
          </p:cNvSpPr>
          <p:nvPr/>
        </p:nvSpPr>
        <p:spPr bwMode="auto">
          <a:xfrm>
            <a:off x="3406775" y="6378575"/>
            <a:ext cx="4984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800" b="0">
                <a:solidFill>
                  <a:schemeClr val="tx1"/>
                </a:solidFill>
                <a:latin typeface="Tahoma" pitchFamily="34" charset="0"/>
              </a:rPr>
              <a:t>– </a:t>
            </a:r>
            <a:r>
              <a:rPr lang="en-US" sz="1800" b="0" i="1">
                <a:solidFill>
                  <a:schemeClr val="tx1"/>
                </a:solidFill>
                <a:latin typeface="Tahoma" pitchFamily="34" charset="0"/>
              </a:rPr>
              <a:t>Engineering Drawing and Design (3</a:t>
            </a:r>
            <a:r>
              <a:rPr lang="en-US" sz="1800" b="0" i="1" baseline="30000">
                <a:solidFill>
                  <a:schemeClr val="tx1"/>
                </a:solidFill>
                <a:latin typeface="Tahoma" pitchFamily="34" charset="0"/>
              </a:rPr>
              <a:t>rd</a:t>
            </a:r>
            <a:r>
              <a:rPr lang="en-US" sz="1800" b="0" i="1">
                <a:solidFill>
                  <a:schemeClr val="tx1"/>
                </a:solidFill>
                <a:latin typeface="Tahoma" pitchFamily="34" charset="0"/>
              </a:rPr>
              <a:t> edition)</a:t>
            </a:r>
          </a:p>
        </p:txBody>
      </p:sp>
      <p:pic>
        <p:nvPicPr>
          <p:cNvPr id="743428" name="Picture 4" descr="Engineering Drawing and Desig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8900" y="2157413"/>
            <a:ext cx="2901950" cy="3930650"/>
          </a:xfrm>
          <a:prstGeom prst="rect">
            <a:avLst/>
          </a:prstGeom>
          <a:noFill/>
          <a:ln w="9525">
            <a:solidFill>
              <a:schemeClr val="tx1"/>
            </a:solidFill>
            <a:miter lim="800000"/>
            <a:headEnd/>
            <a:tailEnd/>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Lst>
        </p:spPr>
      </p:pic>
      <p:sp>
        <p:nvSpPr>
          <p:cNvPr id="743429" name="Rectangle 5"/>
          <p:cNvSpPr>
            <a:spLocks noChangeArrowheads="1"/>
          </p:cNvSpPr>
          <p:nvPr/>
        </p:nvSpPr>
        <p:spPr bwMode="auto">
          <a:xfrm>
            <a:off x="1246188" y="990600"/>
            <a:ext cx="7313612"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eaLnBrk="1" hangingPunct="1"/>
            <a:r>
              <a:rPr lang="en-US" sz="3600" b="0">
                <a:solidFill>
                  <a:schemeClr val="tx2"/>
                </a:solidFill>
                <a:latin typeface="Arial" charset="0"/>
                <a:cs typeface="Arial" charset="0"/>
              </a:rPr>
              <a:t>Example Design Process</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43426"/>
                                        </p:tgtEl>
                                        <p:attrNameLst>
                                          <p:attrName>style.visibility</p:attrName>
                                        </p:attrNameLst>
                                      </p:cBhvr>
                                      <p:to>
                                        <p:strVal val="visible"/>
                                      </p:to>
                                    </p:set>
                                    <p:animEffect transition="in" filter="wipe(up)">
                                      <p:cBhvr>
                                        <p:cTn id="7" dur="500"/>
                                        <p:tgtEl>
                                          <p:spTgt spid="743426"/>
                                        </p:tgtEl>
                                      </p:cBhvr>
                                    </p:animEffect>
                                  </p:childTnLst>
                                </p:cTn>
                              </p:par>
                            </p:childTnLst>
                          </p:cTn>
                        </p:par>
                        <p:par>
                          <p:cTn id="8" fill="hold" nodeType="afterGroup">
                            <p:stCondLst>
                              <p:cond delay="500"/>
                            </p:stCondLst>
                            <p:childTnLst>
                              <p:par>
                                <p:cTn id="9" presetID="14" presetClass="entr" presetSubtype="10" fill="hold" nodeType="afterEffect">
                                  <p:stCondLst>
                                    <p:cond delay="0"/>
                                  </p:stCondLst>
                                  <p:childTnLst>
                                    <p:set>
                                      <p:cBhvr>
                                        <p:cTn id="10" dur="1" fill="hold">
                                          <p:stCondLst>
                                            <p:cond delay="0"/>
                                          </p:stCondLst>
                                        </p:cTn>
                                        <p:tgtEl>
                                          <p:spTgt spid="743428"/>
                                        </p:tgtEl>
                                        <p:attrNameLst>
                                          <p:attrName>style.visibility</p:attrName>
                                        </p:attrNameLst>
                                      </p:cBhvr>
                                      <p:to>
                                        <p:strVal val="visible"/>
                                      </p:to>
                                    </p:set>
                                    <p:animEffect transition="in" filter="randombar(horizontal)">
                                      <p:cBhvr>
                                        <p:cTn id="11" dur="500"/>
                                        <p:tgtEl>
                                          <p:spTgt spid="743428"/>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743427"/>
                                        </p:tgtEl>
                                        <p:attrNameLst>
                                          <p:attrName>style.visibility</p:attrName>
                                        </p:attrNameLst>
                                      </p:cBhvr>
                                      <p:to>
                                        <p:strVal val="visible"/>
                                      </p:to>
                                    </p:set>
                                    <p:animEffect transition="in" filter="wipe(left)">
                                      <p:cBhvr>
                                        <p:cTn id="15" dur="500"/>
                                        <p:tgtEl>
                                          <p:spTgt spid="7434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3426" grpId="0"/>
      <p:bldP spid="7434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22" name="Text Box 2"/>
          <p:cNvSpPr txBox="1">
            <a:spLocks noChangeArrowheads="1"/>
          </p:cNvSpPr>
          <p:nvPr/>
        </p:nvSpPr>
        <p:spPr bwMode="auto">
          <a:xfrm>
            <a:off x="677863" y="2239963"/>
            <a:ext cx="792162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0" i="1">
                <a:solidFill>
                  <a:schemeClr val="tx1"/>
                </a:solidFill>
                <a:latin typeface="Arial" charset="0"/>
              </a:rPr>
              <a:t>The following is the design process used for this course.</a:t>
            </a:r>
          </a:p>
        </p:txBody>
      </p:sp>
      <p:sp>
        <p:nvSpPr>
          <p:cNvPr id="747523" name="Rectangle 3"/>
          <p:cNvSpPr>
            <a:spLocks noChangeArrowheads="1"/>
          </p:cNvSpPr>
          <p:nvPr/>
        </p:nvSpPr>
        <p:spPr bwMode="auto">
          <a:xfrm>
            <a:off x="1335088" y="990600"/>
            <a:ext cx="7046912"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eaLnBrk="1" hangingPunct="1"/>
            <a:r>
              <a:rPr lang="en-US" sz="4400" b="0">
                <a:solidFill>
                  <a:schemeClr val="tx2"/>
                </a:solidFill>
                <a:latin typeface="Arial" charset="0"/>
                <a:cs typeface="Arial" charset="0"/>
              </a:rPr>
              <a:t> The Adopted Design Process for PLTW courses</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47522"/>
                                        </p:tgtEl>
                                        <p:attrNameLst>
                                          <p:attrName>style.visibility</p:attrName>
                                        </p:attrNameLst>
                                      </p:cBhvr>
                                      <p:to>
                                        <p:strVal val="visible"/>
                                      </p:to>
                                    </p:set>
                                    <p:animEffect transition="in" filter="wipe(up)">
                                      <p:cBhvr>
                                        <p:cTn id="7" dur="500"/>
                                        <p:tgtEl>
                                          <p:spTgt spid="7475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65" name="Picture 5" descr="Design_Process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6125" y="1287463"/>
            <a:ext cx="4587875" cy="4576762"/>
          </a:xfrm>
          <a:prstGeom prst="rect">
            <a:avLst/>
          </a:prstGeom>
          <a:noFill/>
          <a:extLst>
            <a:ext uri="{909E8E84-426E-40DD-AFC4-6F175D3DCCD1}">
              <a14:hiddenFill xmlns:a14="http://schemas.microsoft.com/office/drawing/2010/main">
                <a:solidFill>
                  <a:srgbClr val="FFFFFF"/>
                </a:solidFill>
              </a14:hiddenFill>
            </a:ext>
          </a:extLst>
        </p:spPr>
      </p:pic>
      <p:sp>
        <p:nvSpPr>
          <p:cNvPr id="706562" name="Text Box 2"/>
          <p:cNvSpPr txBox="1">
            <a:spLocks noChangeArrowheads="1"/>
          </p:cNvSpPr>
          <p:nvPr/>
        </p:nvSpPr>
        <p:spPr bwMode="auto">
          <a:xfrm>
            <a:off x="0" y="1066800"/>
            <a:ext cx="5016500" cy="502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579438" indent="-579438">
              <a:defRPr>
                <a:solidFill>
                  <a:schemeClr val="tx1"/>
                </a:solidFill>
                <a:latin typeface="Arial" charset="0"/>
              </a:defRPr>
            </a:lvl1pPr>
            <a:lvl2pPr marL="1036638" indent="-342900">
              <a:defRPr>
                <a:solidFill>
                  <a:schemeClr val="tx1"/>
                </a:solidFill>
                <a:latin typeface="Arial" charset="0"/>
              </a:defRPr>
            </a:lvl2pPr>
            <a:lvl3pPr marL="1493838" indent="-342900">
              <a:defRPr>
                <a:solidFill>
                  <a:schemeClr val="tx1"/>
                </a:solidFill>
                <a:latin typeface="Arial" charset="0"/>
              </a:defRPr>
            </a:lvl3pPr>
            <a:lvl4pPr marL="1951038" indent="-342900">
              <a:defRPr>
                <a:solidFill>
                  <a:schemeClr val="tx1"/>
                </a:solidFill>
                <a:latin typeface="Arial" charset="0"/>
              </a:defRPr>
            </a:lvl4pPr>
            <a:lvl5pPr marL="2408238" indent="-342900">
              <a:defRPr>
                <a:solidFill>
                  <a:schemeClr val="tx1"/>
                </a:solidFill>
                <a:latin typeface="Arial" charset="0"/>
              </a:defRPr>
            </a:lvl5pPr>
            <a:lvl6pPr marL="2865438" indent="-342900" fontAlgn="base">
              <a:spcBef>
                <a:spcPct val="0"/>
              </a:spcBef>
              <a:spcAft>
                <a:spcPct val="0"/>
              </a:spcAft>
              <a:defRPr>
                <a:solidFill>
                  <a:schemeClr val="tx1"/>
                </a:solidFill>
                <a:latin typeface="Arial" charset="0"/>
              </a:defRPr>
            </a:lvl6pPr>
            <a:lvl7pPr marL="3322638" indent="-342900" fontAlgn="base">
              <a:spcBef>
                <a:spcPct val="0"/>
              </a:spcBef>
              <a:spcAft>
                <a:spcPct val="0"/>
              </a:spcAft>
              <a:defRPr>
                <a:solidFill>
                  <a:schemeClr val="tx1"/>
                </a:solidFill>
                <a:latin typeface="Arial" charset="0"/>
              </a:defRPr>
            </a:lvl7pPr>
            <a:lvl8pPr marL="3779838" indent="-342900" fontAlgn="base">
              <a:spcBef>
                <a:spcPct val="0"/>
              </a:spcBef>
              <a:spcAft>
                <a:spcPct val="0"/>
              </a:spcAft>
              <a:defRPr>
                <a:solidFill>
                  <a:schemeClr val="tx1"/>
                </a:solidFill>
                <a:latin typeface="Arial" charset="0"/>
              </a:defRPr>
            </a:lvl8pPr>
            <a:lvl9pPr marL="4237038" indent="-342900" fontAlgn="base">
              <a:spcBef>
                <a:spcPct val="0"/>
              </a:spcBef>
              <a:spcAft>
                <a:spcPct val="0"/>
              </a:spcAft>
              <a:defRPr>
                <a:solidFill>
                  <a:schemeClr val="tx1"/>
                </a:solidFill>
                <a:latin typeface="Arial" charset="0"/>
              </a:defRPr>
            </a:lvl9pPr>
          </a:lstStyle>
          <a:p>
            <a:pPr>
              <a:spcBef>
                <a:spcPct val="20000"/>
              </a:spcBef>
              <a:buFontTx/>
              <a:buAutoNum type="arabicPeriod"/>
            </a:pPr>
            <a:r>
              <a:rPr lang="en-US" sz="2000" b="0"/>
              <a:t>Define a Problem</a:t>
            </a:r>
          </a:p>
          <a:p>
            <a:pPr>
              <a:spcBef>
                <a:spcPct val="20000"/>
              </a:spcBef>
              <a:buFontTx/>
              <a:buAutoNum type="arabicPeriod"/>
            </a:pPr>
            <a:r>
              <a:rPr lang="en-US" sz="2000" b="0"/>
              <a:t>Brainstorm</a:t>
            </a:r>
          </a:p>
          <a:p>
            <a:pPr>
              <a:spcBef>
                <a:spcPct val="20000"/>
              </a:spcBef>
              <a:buFontTx/>
              <a:buAutoNum type="arabicPeriod"/>
            </a:pPr>
            <a:r>
              <a:rPr lang="en-US" sz="2000" b="0"/>
              <a:t>Research and Generate Ideas</a:t>
            </a:r>
          </a:p>
          <a:p>
            <a:pPr>
              <a:spcBef>
                <a:spcPct val="20000"/>
              </a:spcBef>
              <a:buFontTx/>
              <a:buAutoNum type="arabicPeriod"/>
            </a:pPr>
            <a:r>
              <a:rPr lang="en-US" sz="2000" b="0"/>
              <a:t>Identify Criteria and Specify Constraints</a:t>
            </a:r>
          </a:p>
          <a:p>
            <a:pPr>
              <a:spcBef>
                <a:spcPct val="20000"/>
              </a:spcBef>
              <a:buFontTx/>
              <a:buAutoNum type="arabicPeriod"/>
            </a:pPr>
            <a:r>
              <a:rPr lang="en-US" sz="2000" b="0"/>
              <a:t>Explore Possibilities</a:t>
            </a:r>
          </a:p>
          <a:p>
            <a:pPr>
              <a:spcBef>
                <a:spcPct val="20000"/>
              </a:spcBef>
              <a:buFontTx/>
              <a:buAutoNum type="arabicPeriod"/>
            </a:pPr>
            <a:r>
              <a:rPr lang="en-US" sz="2000" b="0"/>
              <a:t>Select an Approach</a:t>
            </a:r>
          </a:p>
          <a:p>
            <a:pPr>
              <a:spcBef>
                <a:spcPct val="20000"/>
              </a:spcBef>
              <a:buFontTx/>
              <a:buAutoNum type="arabicPeriod"/>
            </a:pPr>
            <a:r>
              <a:rPr lang="en-US" sz="2000" b="0"/>
              <a:t>Develop a Design Proposal</a:t>
            </a:r>
          </a:p>
          <a:p>
            <a:pPr>
              <a:spcBef>
                <a:spcPct val="20000"/>
              </a:spcBef>
              <a:buFontTx/>
              <a:buAutoNum type="arabicPeriod"/>
            </a:pPr>
            <a:r>
              <a:rPr lang="en-US" sz="2000" b="0"/>
              <a:t>Make a Model or Prototype</a:t>
            </a:r>
          </a:p>
          <a:p>
            <a:pPr>
              <a:spcBef>
                <a:spcPct val="20000"/>
              </a:spcBef>
              <a:buFontTx/>
              <a:buAutoNum type="arabicPeriod"/>
            </a:pPr>
            <a:r>
              <a:rPr lang="en-US" sz="2000" b="0"/>
              <a:t>Test and Evaluate the Design using Specifications</a:t>
            </a:r>
          </a:p>
          <a:p>
            <a:pPr>
              <a:spcBef>
                <a:spcPct val="20000"/>
              </a:spcBef>
              <a:buFontTx/>
              <a:buAutoNum type="arabicPeriod"/>
            </a:pPr>
            <a:r>
              <a:rPr lang="en-US" sz="2000" b="0"/>
              <a:t>Refine the Design</a:t>
            </a:r>
          </a:p>
          <a:p>
            <a:pPr>
              <a:spcBef>
                <a:spcPct val="20000"/>
              </a:spcBef>
              <a:buFontTx/>
              <a:buAutoNum type="arabicPeriod"/>
            </a:pPr>
            <a:r>
              <a:rPr lang="en-US" sz="2000" b="0"/>
              <a:t>Create or Make Solution</a:t>
            </a:r>
          </a:p>
          <a:p>
            <a:pPr>
              <a:spcBef>
                <a:spcPct val="20000"/>
              </a:spcBef>
              <a:buFontTx/>
              <a:buAutoNum type="arabicPeriod"/>
            </a:pPr>
            <a:r>
              <a:rPr lang="en-US" sz="2000" b="0"/>
              <a:t>Communicate Processes and Results</a:t>
            </a:r>
          </a:p>
        </p:txBody>
      </p:sp>
      <p:sp>
        <p:nvSpPr>
          <p:cNvPr id="706563" name="Rectangle 3"/>
          <p:cNvSpPr>
            <a:spLocks noChangeArrowheads="1"/>
          </p:cNvSpPr>
          <p:nvPr/>
        </p:nvSpPr>
        <p:spPr bwMode="auto">
          <a:xfrm>
            <a:off x="1246188" y="361950"/>
            <a:ext cx="7313612"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eaLnBrk="1" hangingPunct="1"/>
            <a:r>
              <a:rPr lang="en-US" sz="3600" b="0">
                <a:solidFill>
                  <a:schemeClr val="tx2"/>
                </a:solidFill>
                <a:latin typeface="Arial" charset="0"/>
                <a:cs typeface="Arial" charset="0"/>
              </a:rPr>
              <a:t>Example Design Process</a:t>
            </a:r>
          </a:p>
        </p:txBody>
      </p:sp>
      <p:sp>
        <p:nvSpPr>
          <p:cNvPr id="706564" name="Text Box 4"/>
          <p:cNvSpPr txBox="1">
            <a:spLocks noChangeArrowheads="1"/>
          </p:cNvSpPr>
          <p:nvPr/>
        </p:nvSpPr>
        <p:spPr bwMode="auto">
          <a:xfrm>
            <a:off x="2895600" y="6324600"/>
            <a:ext cx="4603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800" b="0">
                <a:solidFill>
                  <a:schemeClr val="tx1"/>
                </a:solidFill>
                <a:latin typeface="Tahoma" pitchFamily="34" charset="0"/>
              </a:rPr>
              <a:t>– ITEA </a:t>
            </a:r>
            <a:r>
              <a:rPr lang="en-US" sz="1800" b="0" i="1">
                <a:solidFill>
                  <a:schemeClr val="tx1"/>
                </a:solidFill>
                <a:latin typeface="Tahoma" pitchFamily="34" charset="0"/>
              </a:rPr>
              <a:t>Standards for Technological Literacy</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06562"/>
                                        </p:tgtEl>
                                        <p:attrNameLst>
                                          <p:attrName>style.visibility</p:attrName>
                                        </p:attrNameLst>
                                      </p:cBhvr>
                                      <p:to>
                                        <p:strVal val="visible"/>
                                      </p:to>
                                    </p:set>
                                    <p:animEffect transition="in" filter="wipe(up)">
                                      <p:cBhvr>
                                        <p:cTn id="7" dur="500"/>
                                        <p:tgtEl>
                                          <p:spTgt spid="706562"/>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06564"/>
                                        </p:tgtEl>
                                        <p:attrNameLst>
                                          <p:attrName>style.visibility</p:attrName>
                                        </p:attrNameLst>
                                      </p:cBhvr>
                                      <p:to>
                                        <p:strVal val="visible"/>
                                      </p:to>
                                    </p:set>
                                    <p:animEffect transition="in" filter="wipe(left)">
                                      <p:cBhvr>
                                        <p:cTn id="11" dur="500"/>
                                        <p:tgtEl>
                                          <p:spTgt spid="7065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62" grpId="0"/>
      <p:bldP spid="706564" grpId="0"/>
    </p:bldLst>
  </p:timing>
</p:sld>
</file>

<file path=ppt/theme/theme1.xml><?xml version="1.0" encoding="utf-8"?>
<a:theme xmlns:a="http://schemas.openxmlformats.org/drawingml/2006/main" name="PLTW General PowerPoint Template">
  <a:themeElements>
    <a:clrScheme name="PLTW General PowerPoi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LTW General PowerPoint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800" b="1" i="0" u="none" strike="noStrike" cap="none" normalizeH="0" baseline="0" smtClean="0">
            <a:ln>
              <a:noFill/>
            </a:ln>
            <a:solidFill>
              <a:srgbClr val="003399"/>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800" b="1" i="0" u="none" strike="noStrike" cap="none" normalizeH="0" baseline="0" smtClean="0">
            <a:ln>
              <a:noFill/>
            </a:ln>
            <a:solidFill>
              <a:srgbClr val="003399"/>
            </a:solidFill>
            <a:effectLst/>
            <a:latin typeface="Verdana" pitchFamily="34" charset="0"/>
          </a:defRPr>
        </a:defPPr>
      </a:lstStyle>
    </a:lnDef>
  </a:objectDefaults>
  <a:extraClrSchemeLst>
    <a:extraClrScheme>
      <a:clrScheme name="PLTW General PowerPoi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LTW General PowerPoin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LTW General PowerPoin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LTW General PowerPoin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LTW General PowerPoin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LTW General PowerPoin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LTW General PowerPoin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LTW General PowerPoin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LTW General PowerPoin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LTW General PowerPoin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LTW General PowerPoin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LTW General PowerPoin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PLTW General PowerPoint Template</Template>
  <TotalTime>3645</TotalTime>
  <Words>1462</Words>
  <Application>Microsoft Office PowerPoint</Application>
  <PresentationFormat>On-screen Show (4:3)</PresentationFormat>
  <Paragraphs>234</Paragraphs>
  <Slides>21</Slides>
  <Notes>20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PLTW General PowerPoint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5. Explore Possibilities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Project Lead The Way,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Process Overview</dc:title>
  <dc:subject>IED - Unit 1 - Lesson 1.1 Introduction to Design Process</dc:subject>
  <dc:creator>Brett Handley, Todd Dischinger, and Sam Cox</dc:creator>
  <cp:keywords>Design Process</cp:keywords>
  <cp:lastModifiedBy>Mike</cp:lastModifiedBy>
  <cp:revision>140</cp:revision>
  <dcterms:created xsi:type="dcterms:W3CDTF">2003-08-21T15:16:05Z</dcterms:created>
  <dcterms:modified xsi:type="dcterms:W3CDTF">2013-12-28T16:05:16Z</dcterms:modified>
</cp:coreProperties>
</file>